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308" r:id="rId3"/>
    <p:sldId id="286" r:id="rId4"/>
    <p:sldId id="309" r:id="rId5"/>
    <p:sldId id="289" r:id="rId6"/>
    <p:sldId id="290" r:id="rId7"/>
    <p:sldId id="301" r:id="rId8"/>
    <p:sldId id="267" r:id="rId9"/>
    <p:sldId id="281" r:id="rId10"/>
    <p:sldId id="264" r:id="rId11"/>
    <p:sldId id="266" r:id="rId12"/>
    <p:sldId id="302" r:id="rId13"/>
    <p:sldId id="295" r:id="rId14"/>
    <p:sldId id="304" r:id="rId15"/>
    <p:sldId id="310" r:id="rId16"/>
    <p:sldId id="317" r:id="rId17"/>
    <p:sldId id="280" r:id="rId1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7D"/>
    <a:srgbClr val="993038"/>
    <a:srgbClr val="008000"/>
    <a:srgbClr val="009999"/>
    <a:srgbClr val="72AF2F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14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8750F-E7FE-4C42-8544-E144A90D9D74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9E7361-2D88-4C54-B49C-66C68AF526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latin typeface="Times" pitchFamily="18" charset="0"/>
                <a:ea typeface="ヒラギノ角ゴ Pro W3"/>
                <a:cs typeface="ヒラギノ角ゴ Pro W3"/>
              </a:rPr>
              <a:t>1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5EE7C5-D2BA-4E76-8FEC-FA8F714F41D7}" type="slidenum">
              <a:rPr lang="it-IT" altLang="it-IT" smtClean="0">
                <a:latin typeface="Times" pitchFamily="18" charset="0"/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t-IT" altLang="it-IT" sz="1200">
                <a:latin typeface="Times" pitchFamily="18" charset="0"/>
                <a:ea typeface="ヒラギノ角ゴ Pro W3"/>
                <a:cs typeface="ヒラギノ角ゴ Pro W3"/>
              </a:rPr>
              <a:t>1</a:t>
            </a:r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16CDE9-1905-4E5D-B0B1-9B1FAB119C8E}" type="slidenum">
              <a:rPr lang="it-IT" altLang="it-IT" sz="1200">
                <a:latin typeface="Times" pitchFamily="18" charset="0"/>
                <a:ea typeface="ヒラギノ角ゴ Pro W3"/>
                <a:cs typeface="ヒラギノ角ゴ Pro W3"/>
              </a:rPr>
              <a:pPr algn="r"/>
              <a:t>4</a:t>
            </a:fld>
            <a:endParaRPr lang="it-IT" altLang="it-IT" sz="120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t-IT" altLang="it-IT" sz="1200">
                <a:latin typeface="Times" pitchFamily="18" charset="0"/>
                <a:ea typeface="ヒラギノ角ゴ Pro W3"/>
                <a:cs typeface="ヒラギノ角ゴ Pro W3"/>
              </a:rPr>
              <a:t>1</a:t>
            </a: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67F4EE-2F6F-431E-9BCB-7786A3C5A41E}" type="slidenum">
              <a:rPr lang="it-IT" altLang="it-IT" sz="1200">
                <a:latin typeface="Times" pitchFamily="18" charset="0"/>
                <a:ea typeface="ヒラギノ角ゴ Pro W3"/>
                <a:cs typeface="ヒラギノ角ゴ Pro W3"/>
              </a:rPr>
              <a:pPr algn="r"/>
              <a:t>5</a:t>
            </a:fld>
            <a:endParaRPr lang="it-IT" altLang="it-IT" sz="120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t-IT" altLang="it-IT" sz="1200">
                <a:latin typeface="Times" pitchFamily="18" charset="0"/>
                <a:ea typeface="ヒラギノ角ゴ Pro W3"/>
                <a:cs typeface="ヒラギノ角ゴ Pro W3"/>
              </a:rPr>
              <a:t>1</a:t>
            </a:r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5B7608-E627-4C7F-B997-B493B65755F1}" type="slidenum">
              <a:rPr lang="it-IT" altLang="it-IT" sz="1200">
                <a:latin typeface="Times" pitchFamily="18" charset="0"/>
                <a:ea typeface="ヒラギノ角ゴ Pro W3"/>
                <a:cs typeface="ヒラギノ角ゴ Pro W3"/>
              </a:rPr>
              <a:pPr algn="r"/>
              <a:t>12</a:t>
            </a:fld>
            <a:endParaRPr lang="it-IT" altLang="it-IT" sz="120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t-IT" altLang="it-IT" sz="1200">
                <a:latin typeface="Times" pitchFamily="18" charset="0"/>
                <a:ea typeface="ヒラギノ角ゴ Pro W3"/>
                <a:cs typeface="ヒラギノ角ゴ Pro W3"/>
              </a:rPr>
              <a:t>1</a:t>
            </a:r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17AC04-BD40-4F91-BBE1-8012F8578907}" type="slidenum">
              <a:rPr lang="it-IT" altLang="it-IT" sz="1200">
                <a:latin typeface="Times" pitchFamily="18" charset="0"/>
                <a:ea typeface="ヒラギノ角ゴ Pro W3"/>
                <a:cs typeface="ヒラギノ角ゴ Pro W3"/>
              </a:rPr>
              <a:pPr algn="r"/>
              <a:t>15</a:t>
            </a:fld>
            <a:endParaRPr lang="it-IT" altLang="it-IT" sz="120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titolo 1"/>
          <p:cNvSpPr txBox="1">
            <a:spLocks/>
          </p:cNvSpPr>
          <p:nvPr userDrawn="1"/>
        </p:nvSpPr>
        <p:spPr>
          <a:xfrm>
            <a:off x="1258888" y="6453188"/>
            <a:ext cx="5689600" cy="404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Bologna scenari 2014-2016</a:t>
            </a:r>
            <a:endParaRPr lang="it-IT" altLang="it-IT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470650"/>
            <a:ext cx="227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6561138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7596188" y="6473825"/>
            <a:ext cx="1485900" cy="384175"/>
          </a:xfrm>
        </p:spPr>
        <p:txBody>
          <a:bodyPr/>
          <a:lstStyle>
            <a:lvl1pPr algn="ct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680B971-DC0A-41DF-8E5A-86395EFB0A0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titolo 1"/>
          <p:cNvSpPr txBox="1">
            <a:spLocks/>
          </p:cNvSpPr>
          <p:nvPr userDrawn="1"/>
        </p:nvSpPr>
        <p:spPr>
          <a:xfrm>
            <a:off x="1258888" y="6453188"/>
            <a:ext cx="5689600" cy="404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Bologna scenari 2014-2016</a:t>
            </a:r>
            <a:endParaRPr lang="it-IT" altLang="it-IT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470650"/>
            <a:ext cx="227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6561138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7596188" y="6473825"/>
            <a:ext cx="1485900" cy="384175"/>
          </a:xfrm>
        </p:spPr>
        <p:txBody>
          <a:bodyPr/>
          <a:lstStyle>
            <a:lvl1pPr algn="ct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E160C0B-BBEF-4754-9F75-352A55DC69A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9DB7-9BDC-4EF5-BC37-4A3C3ECC8D1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8CB8D-D164-4949-BCB0-9B8313DA5393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7B2D-9BBD-43DC-888B-9481C9F56D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EAD9-18EE-4927-8C73-DF1C220226C2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73755-E12A-437E-9B88-2D3D0E1B9A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C6BC3-F777-4317-9388-EE0E3711C566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9D29-D60E-4768-BD3F-D26FDD0416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3670-FC4D-46A4-9FC2-C24C5BA8D762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B7A9-0CF5-4670-AB05-7709974739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53CDC-5199-41E0-91FD-43668B0AC2A0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EC6D-AB9F-4FA0-B8CC-589B8FC143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E996-182A-48EA-97F7-EE469BBF6758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E3CDD-1CBD-4695-AD7E-F728849709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CC592-2CE9-4627-B9AE-5AC5DF3D5CC1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CDB9-0F6F-4AED-8A7B-74DBA3EB4E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A572D-C1AB-4252-9AA2-D3A00F4C613C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384A-73CA-4E31-A63E-9712028171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titolo 1"/>
          <p:cNvSpPr txBox="1">
            <a:spLocks/>
          </p:cNvSpPr>
          <p:nvPr userDrawn="1"/>
        </p:nvSpPr>
        <p:spPr>
          <a:xfrm>
            <a:off x="1258888" y="6453188"/>
            <a:ext cx="5689600" cy="404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Bologna scenari 2014-2016</a:t>
            </a:r>
            <a:endParaRPr lang="it-IT" altLang="it-IT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470650"/>
            <a:ext cx="227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6561138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3"/>
          <p:cNvSpPr/>
          <p:nvPr userDrawn="1"/>
        </p:nvSpPr>
        <p:spPr>
          <a:xfrm>
            <a:off x="0" y="6326188"/>
            <a:ext cx="9144000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7ED1-91C9-4E5C-BA39-574BE11D154E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EF60-C303-4BCD-A93F-8882A31A93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3DCB-19CE-4B93-B8A5-080F764FACF0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BC17-FA39-4A35-8C73-5436848D65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A96B6-DB0D-4FF5-962B-DF52FBF53F13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D35B-92C9-47CC-AF48-95E2E3090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titolo 1"/>
          <p:cNvSpPr txBox="1">
            <a:spLocks/>
          </p:cNvSpPr>
          <p:nvPr userDrawn="1"/>
        </p:nvSpPr>
        <p:spPr>
          <a:xfrm>
            <a:off x="1258888" y="6453188"/>
            <a:ext cx="5689600" cy="404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Bologna scenari 2014-2016</a:t>
            </a:r>
            <a:endParaRPr lang="it-IT" altLang="it-IT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470650"/>
            <a:ext cx="227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6561138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7596188" y="6473825"/>
            <a:ext cx="1485900" cy="384175"/>
          </a:xfrm>
        </p:spPr>
        <p:txBody>
          <a:bodyPr/>
          <a:lstStyle>
            <a:lvl1pPr algn="ct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76F7025F-8C5F-4974-BB7F-A14C406738D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titolo 1"/>
          <p:cNvSpPr txBox="1">
            <a:spLocks/>
          </p:cNvSpPr>
          <p:nvPr userDrawn="1"/>
        </p:nvSpPr>
        <p:spPr>
          <a:xfrm>
            <a:off x="1258888" y="6453188"/>
            <a:ext cx="5689600" cy="404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Bologna scenari 2014-2016</a:t>
            </a:r>
            <a:endParaRPr lang="it-IT" altLang="it-IT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470650"/>
            <a:ext cx="227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6561138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7596188" y="6473825"/>
            <a:ext cx="1485900" cy="384175"/>
          </a:xfrm>
        </p:spPr>
        <p:txBody>
          <a:bodyPr/>
          <a:lstStyle>
            <a:lvl1pPr algn="ct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52C86384-E7D9-4B2B-AD71-41B9DAC7259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>
          <a:xfrm>
            <a:off x="1258888" y="6453188"/>
            <a:ext cx="5689600" cy="404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Bologna scenari 2014-2016</a:t>
            </a:r>
            <a:endParaRPr lang="it-IT" altLang="it-IT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470650"/>
            <a:ext cx="227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6561138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7596188" y="6473825"/>
            <a:ext cx="1485900" cy="384175"/>
          </a:xfrm>
        </p:spPr>
        <p:txBody>
          <a:bodyPr/>
          <a:lstStyle>
            <a:lvl1pPr algn="ct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B3BC3ACB-2511-4794-93D9-9C571335AA9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gnaposto titolo 1"/>
          <p:cNvSpPr txBox="1">
            <a:spLocks/>
          </p:cNvSpPr>
          <p:nvPr userDrawn="1"/>
        </p:nvSpPr>
        <p:spPr>
          <a:xfrm>
            <a:off x="1258888" y="6453188"/>
            <a:ext cx="5689600" cy="404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Bologna scenari 2014-2016</a:t>
            </a:r>
            <a:endParaRPr lang="it-IT" altLang="it-IT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470650"/>
            <a:ext cx="227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6561138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7596188" y="6473825"/>
            <a:ext cx="1485900" cy="384175"/>
          </a:xfrm>
        </p:spPr>
        <p:txBody>
          <a:bodyPr/>
          <a:lstStyle>
            <a:lvl1pPr algn="ct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F3B55A15-F29E-4D47-A2D5-0D7CA48BB6B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egnaposto titolo 1"/>
          <p:cNvSpPr txBox="1">
            <a:spLocks/>
          </p:cNvSpPr>
          <p:nvPr userDrawn="1"/>
        </p:nvSpPr>
        <p:spPr>
          <a:xfrm>
            <a:off x="1258888" y="6453188"/>
            <a:ext cx="5689600" cy="404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Bologna scenari 2014-2016</a:t>
            </a:r>
            <a:endParaRPr lang="it-IT" altLang="it-IT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470650"/>
            <a:ext cx="227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6561138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7596188" y="6473825"/>
            <a:ext cx="1485900" cy="384175"/>
          </a:xfrm>
        </p:spPr>
        <p:txBody>
          <a:bodyPr/>
          <a:lstStyle>
            <a:lvl1pPr algn="ct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FC9A6F8B-2055-4521-A67B-5B00979FC41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titolo 1"/>
          <p:cNvSpPr txBox="1">
            <a:spLocks/>
          </p:cNvSpPr>
          <p:nvPr userDrawn="1"/>
        </p:nvSpPr>
        <p:spPr>
          <a:xfrm>
            <a:off x="1258888" y="6453188"/>
            <a:ext cx="5689600" cy="404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Bologna scenari 2014-2016</a:t>
            </a:r>
            <a:endParaRPr lang="it-IT" altLang="it-IT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470650"/>
            <a:ext cx="227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6561138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7596188" y="6473825"/>
            <a:ext cx="1485900" cy="384175"/>
          </a:xfrm>
        </p:spPr>
        <p:txBody>
          <a:bodyPr/>
          <a:lstStyle>
            <a:lvl1pPr algn="ct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B60D1C3-AC4F-4E42-9AAE-C99E2E430C3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titolo 1"/>
          <p:cNvSpPr txBox="1">
            <a:spLocks/>
          </p:cNvSpPr>
          <p:nvPr userDrawn="1"/>
        </p:nvSpPr>
        <p:spPr>
          <a:xfrm>
            <a:off x="1258888" y="6453188"/>
            <a:ext cx="5689600" cy="4048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Bologna scenari 2014-2016</a:t>
            </a:r>
            <a:endParaRPr lang="it-IT" altLang="it-IT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470650"/>
            <a:ext cx="227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6561138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7596188" y="6473825"/>
            <a:ext cx="1485900" cy="384175"/>
          </a:xfrm>
        </p:spPr>
        <p:txBody>
          <a:bodyPr/>
          <a:lstStyle>
            <a:lvl1pPr algn="ct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0ECD7DE3-1E03-4B85-B833-43C3EB1C1D3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813"/>
          </a:xfrm>
          <a:prstGeom prst="rect">
            <a:avLst/>
          </a:prstGeom>
          <a:gradFill flip="none" rotWithShape="1">
            <a:gsLst>
              <a:gs pos="50000">
                <a:srgbClr val="008000"/>
              </a:gs>
              <a:gs pos="100000">
                <a:schemeClr val="bg1"/>
              </a:gs>
            </a:gsLst>
            <a:lin ang="0" scaled="0"/>
            <a:tileRect/>
          </a:gradFill>
        </p:spPr>
        <p:txBody>
          <a:bodyPr anchor="ctr"/>
          <a:lstStyle/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28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pic>
        <p:nvPicPr>
          <p:cNvPr id="1029" name="Picture 2" descr="C:\Users\valeria.vincenzi\Desktop\New Folder\LOGHI\comune di bologna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6497638"/>
            <a:ext cx="2270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 descr="C:\Users\valeria.vincenzi\Desktop\New Folder\LOGHI\logo hera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6561138"/>
            <a:ext cx="6715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50825" y="6473825"/>
            <a:ext cx="1485900" cy="38417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5B642781-B56A-4B55-A249-5A04B08C4F2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it-IT" sz="2000" b="1" kern="1200" dirty="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AB5EC16-6E89-4203-A3E1-A7D12192AC9F}" type="datetimeFigureOut">
              <a:rPr lang="it-IT"/>
              <a:pPr>
                <a:defRPr/>
              </a:pPr>
              <a:t>14/03/2014</a:t>
            </a:fld>
            <a:endParaRPr lang="it-IT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A6E00B-EF4A-400D-AD04-62E40552BE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emf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028700" y="5762625"/>
            <a:ext cx="5303838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i="1" dirty="0" smtClean="0">
                <a:solidFill>
                  <a:srgbClr val="181512"/>
                </a:solidFill>
                <a:latin typeface="+mn-lt"/>
              </a:rPr>
              <a:t>14 Marzo  </a:t>
            </a:r>
            <a:r>
              <a:rPr lang="it-IT" altLang="it-IT" sz="1800" i="1" dirty="0">
                <a:solidFill>
                  <a:srgbClr val="181512"/>
                </a:solidFill>
                <a:latin typeface="+mn-lt"/>
              </a:rPr>
              <a:t>2014</a:t>
            </a: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827088" y="2822575"/>
            <a:ext cx="64801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762000">
              <a:spcBef>
                <a:spcPct val="20000"/>
              </a:spcBef>
              <a:defRPr/>
            </a:pPr>
            <a:r>
              <a:rPr lang="it-IT" altLang="it-IT" sz="4000" b="1" i="1" dirty="0">
                <a:latin typeface="+mn-lt"/>
                <a:ea typeface="ヒラギノ角ゴ Pro W3"/>
                <a:cs typeface="ヒラギノ角ゴ Pro W3"/>
              </a:rPr>
              <a:t>Obiettivo 50%</a:t>
            </a:r>
          </a:p>
          <a:p>
            <a:pPr defTabSz="762000">
              <a:spcBef>
                <a:spcPct val="20000"/>
              </a:spcBef>
              <a:defRPr/>
            </a:pPr>
            <a:r>
              <a:rPr lang="it-IT" altLang="it-IT" sz="2000" b="1" i="1" dirty="0">
                <a:latin typeface="+mn-lt"/>
                <a:ea typeface="ヒラギノ角ゴ Pro W3"/>
                <a:cs typeface="ヒラギノ角ゴ Pro W3"/>
              </a:rPr>
              <a:t>Il progetto di Comune di Bologna ed Hera e per il potenziamento della raccolta differenziata in città</a:t>
            </a:r>
          </a:p>
        </p:txBody>
      </p:sp>
      <p:pic>
        <p:nvPicPr>
          <p:cNvPr id="26627" name="Immagine 6" descr="logo her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370013"/>
            <a:ext cx="28098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valeria.vincenzi\Desktop\New Folder\LOGHI\comune di bolog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836613"/>
            <a:ext cx="10699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numero diapositiva 7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9094FD-E5CC-46EB-A891-70DEDB779DA2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z="1200" smtClean="0">
              <a:latin typeface="Verdana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4375" t="7970" r="7632" b="7405"/>
          <a:stretch>
            <a:fillRect/>
          </a:stretch>
        </p:blipFill>
        <p:spPr bwMode="auto">
          <a:xfrm>
            <a:off x="827088" y="406400"/>
            <a:ext cx="7380287" cy="6080125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406400"/>
            <a:ext cx="9144000" cy="60801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43808" y="980728"/>
            <a:ext cx="615617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"/>
              <a:defRPr/>
            </a:pPr>
            <a:r>
              <a:rPr lang="it-IT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circa 4.000 t di CO</a:t>
            </a:r>
            <a:r>
              <a:rPr lang="it-IT" sz="2000" b="1" baseline="-25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2eq</a:t>
            </a:r>
            <a:r>
              <a:rPr lang="it-IT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risparmiate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476672"/>
            <a:ext cx="85689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stimano a regime 4.800 tonnellate di carta e cartone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843808" y="1412776"/>
            <a:ext cx="615617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"/>
              <a:defRPr/>
            </a:pPr>
            <a:r>
              <a:rPr lang="it-IT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circa 960 </a:t>
            </a:r>
            <a:r>
              <a:rPr lang="it-IT" sz="2000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r>
              <a:rPr lang="it-IT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risparmiate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Benefici ambientali derivanti dal progetto</a:t>
            </a: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2060848"/>
            <a:ext cx="85689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it-IT"/>
            </a:defPPr>
            <a:lvl1pPr marL="361950" indent="-361950">
              <a:buFont typeface="Arial" panose="020B0604020202020204" pitchFamily="34" charset="0"/>
              <a:buChar char="•"/>
              <a:defRPr sz="2400" b="1">
                <a:ln w="0"/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Si stimano a regime </a:t>
            </a:r>
            <a:r>
              <a:rPr lang="it-IT" sz="2000" dirty="0" smtClean="0"/>
              <a:t>980 </a:t>
            </a:r>
            <a:r>
              <a:rPr lang="it-IT" sz="2000" dirty="0"/>
              <a:t>tonnellate di </a:t>
            </a:r>
            <a:r>
              <a:rPr lang="it-IT" sz="2000" dirty="0" smtClean="0"/>
              <a:t>plastica</a:t>
            </a:r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843808" y="2564904"/>
            <a:ext cx="615617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"/>
              <a:defRPr/>
            </a:pPr>
            <a:r>
              <a:rPr lang="it-IT" sz="2000" b="1" dirty="0">
                <a:ln w="0"/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circa 1.600 t di CO</a:t>
            </a:r>
            <a:r>
              <a:rPr lang="it-IT" sz="2000" b="1" baseline="-25000" dirty="0">
                <a:ln w="0"/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2eq</a:t>
            </a:r>
            <a:r>
              <a:rPr lang="it-IT" sz="2000" b="1" dirty="0">
                <a:ln w="0"/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risparmiate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43808" y="3037022"/>
            <a:ext cx="615617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"/>
              <a:defRPr/>
            </a:pPr>
            <a:r>
              <a:rPr lang="it-IT" sz="2000" b="1" dirty="0">
                <a:ln w="0"/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circa 1.200 </a:t>
            </a:r>
            <a:r>
              <a:rPr lang="it-IT" sz="2000" b="1" dirty="0" err="1">
                <a:ln w="0"/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</a:t>
            </a:r>
            <a:r>
              <a:rPr lang="it-IT" sz="2000" b="1" dirty="0">
                <a:ln w="0"/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risparmiate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51520" y="3933056"/>
            <a:ext cx="85689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it-IT"/>
            </a:defPPr>
            <a:lvl1pPr marL="361950" indent="-361950">
              <a:buFont typeface="Arial" panose="020B0604020202020204" pitchFamily="34" charset="0"/>
              <a:buChar char="•"/>
              <a:defRPr sz="2400" b="1">
                <a:ln w="0"/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Si stimano a regime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</a:rPr>
              <a:t>10.200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tonnellate di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</a:rPr>
              <a:t>organico</a:t>
            </a:r>
            <a:endParaRPr lang="it-IT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843808" y="4437112"/>
            <a:ext cx="523860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"/>
              <a:defRPr/>
            </a:pPr>
            <a:r>
              <a:rPr lang="it-IT" sz="2000" b="1" dirty="0">
                <a:ln w="0"/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circa 620 t di CO</a:t>
            </a:r>
            <a:r>
              <a:rPr lang="it-IT" sz="2000" b="1" baseline="-25000" dirty="0">
                <a:ln w="0"/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2eq</a:t>
            </a:r>
            <a:r>
              <a:rPr lang="it-IT" sz="2000" b="1" dirty="0">
                <a:ln w="0"/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risparmiate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27584" y="5328210"/>
            <a:ext cx="738031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it-IT"/>
            </a:defPPr>
            <a:lvl1pPr marL="361950" indent="-361950">
              <a:buFont typeface="Arial" panose="020B0604020202020204" pitchFamily="34" charset="0"/>
              <a:buChar char="•"/>
              <a:defRPr sz="2400" b="1">
                <a:ln w="0"/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44500" indent="-444500" fontAlgn="auto">
              <a:spcBef>
                <a:spcPts val="0"/>
              </a:spcBef>
              <a:spcAft>
                <a:spcPts val="0"/>
              </a:spcAft>
              <a:buSzPct val="110000"/>
              <a:buFont typeface="Wingdings 3" panose="05040102010807070707" pitchFamily="18" charset="2"/>
              <a:buChar char="a"/>
              <a:defRPr/>
            </a:pPr>
            <a:r>
              <a:rPr lang="it-IT" dirty="0">
                <a:solidFill>
                  <a:srgbClr val="993038"/>
                </a:solidFill>
              </a:rPr>
              <a:t>l'equivalente </a:t>
            </a:r>
            <a:r>
              <a:rPr lang="it-IT" dirty="0" smtClean="0">
                <a:solidFill>
                  <a:srgbClr val="993038"/>
                </a:solidFill>
              </a:rPr>
              <a:t>dell'assorbimento di </a:t>
            </a:r>
            <a:r>
              <a:rPr lang="it-IT" dirty="0">
                <a:solidFill>
                  <a:srgbClr val="993038"/>
                </a:solidFill>
              </a:rPr>
              <a:t>circa 410.000 alberi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5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Progetto Aree residenziali: </a:t>
            </a:r>
            <a:r>
              <a:rPr altLang="it-IT" smtClean="0"/>
              <a:t>il sistema SGR con calotta</a:t>
            </a:r>
          </a:p>
        </p:txBody>
      </p:sp>
      <p:sp>
        <p:nvSpPr>
          <p:cNvPr id="39938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FF17EF-9686-49CE-9EEC-552B262B79D0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z="1200" smtClean="0">
              <a:latin typeface="Verdana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184775" y="4941888"/>
            <a:ext cx="3851275" cy="706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957263">
              <a:defRPr sz="1400" b="1">
                <a:solidFill>
                  <a:schemeClr val="tx1"/>
                </a:solidFill>
                <a:latin typeface="Calibri" pitchFamily="34" charset="0"/>
                <a:ea typeface="ヒラギノ角ゴ Pro W3" pitchFamily="-105" charset="-128"/>
              </a:defRPr>
            </a:lvl1pPr>
            <a:lvl2pPr defTabSz="957263">
              <a:defRPr sz="1400" b="1">
                <a:solidFill>
                  <a:schemeClr val="tx1"/>
                </a:solidFill>
                <a:latin typeface="Calibri" pitchFamily="34" charset="0"/>
                <a:ea typeface="ヒラギノ角ゴ Pro W3" pitchFamily="-105" charset="-128"/>
              </a:defRPr>
            </a:lvl2pPr>
            <a:lvl3pPr defTabSz="957263">
              <a:defRPr sz="1400" b="1">
                <a:solidFill>
                  <a:schemeClr val="tx1"/>
                </a:solidFill>
                <a:latin typeface="Calibri" pitchFamily="34" charset="0"/>
                <a:ea typeface="ヒラギノ角ゴ Pro W3" pitchFamily="-105" charset="-128"/>
              </a:defRPr>
            </a:lvl3pPr>
            <a:lvl4pPr defTabSz="957263">
              <a:defRPr sz="1400" b="1">
                <a:solidFill>
                  <a:schemeClr val="tx1"/>
                </a:solidFill>
                <a:latin typeface="Calibri" pitchFamily="34" charset="0"/>
                <a:ea typeface="ヒラギノ角ゴ Pro W3" pitchFamily="-105" charset="-128"/>
              </a:defRPr>
            </a:lvl4pPr>
            <a:lvl5pPr defTabSz="957263">
              <a:defRPr sz="1400" b="1">
                <a:solidFill>
                  <a:schemeClr val="tx1"/>
                </a:solidFill>
                <a:latin typeface="Calibri" pitchFamily="34" charset="0"/>
                <a:ea typeface="ヒラギノ角ゴ Pro W3" pitchFamily="-105" charset="-128"/>
              </a:defRPr>
            </a:lvl5pPr>
            <a:lvl6pPr algn="ctr" defTabSz="957263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ヒラギノ角ゴ Pro W3" pitchFamily="-105" charset="-128"/>
              </a:defRPr>
            </a:lvl6pPr>
            <a:lvl7pPr algn="ctr" defTabSz="957263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ヒラギノ角ゴ Pro W3" pitchFamily="-105" charset="-128"/>
              </a:defRPr>
            </a:lvl7pPr>
            <a:lvl8pPr algn="ctr" defTabSz="957263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ヒラギノ角ゴ Pro W3" pitchFamily="-105" charset="-128"/>
              </a:defRPr>
            </a:lvl8pPr>
            <a:lvl9pPr algn="ctr" defTabSz="957263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alibri" pitchFamily="34" charset="0"/>
                <a:ea typeface="ヒラギノ角ゴ Pro W3" pitchFamily="-105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00A87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Predisposizione alla identificazione dell’utente</a:t>
            </a: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-5400000">
            <a:off x="4609307" y="823118"/>
            <a:ext cx="431800" cy="398463"/>
          </a:xfrm>
          <a:prstGeom prst="downArrow">
            <a:avLst>
              <a:gd name="adj1" fmla="val 41694"/>
              <a:gd name="adj2" fmla="val 70704"/>
            </a:avLst>
          </a:prstGeom>
          <a:gradFill rotWithShape="1">
            <a:gsLst>
              <a:gs pos="0">
                <a:srgbClr val="00A87C"/>
              </a:gs>
              <a:gs pos="100000">
                <a:srgbClr val="6DCDB4"/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lIns="0" tIns="0" rIns="0" bIns="0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it-IT" altLang="it-IT" b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ttangolo 30"/>
          <p:cNvSpPr>
            <a:spLocks noChangeArrowheads="1"/>
          </p:cNvSpPr>
          <p:nvPr/>
        </p:nvSpPr>
        <p:spPr bwMode="auto">
          <a:xfrm>
            <a:off x="5184775" y="692150"/>
            <a:ext cx="38512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altLang="it-IT" sz="2000" dirty="0">
                <a:solidFill>
                  <a:srgbClr val="00A87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it-IT" altLang="it-IT" sz="2000" dirty="0" smtClean="0">
                <a:solidFill>
                  <a:srgbClr val="00A87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igliorare </a:t>
            </a:r>
            <a:r>
              <a:rPr lang="it-IT" altLang="it-IT" sz="2000" dirty="0">
                <a:solidFill>
                  <a:srgbClr val="00A87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 quantità e la qualità della nostra raccolta differenziata</a:t>
            </a: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-5400000">
            <a:off x="4617244" y="3807619"/>
            <a:ext cx="431800" cy="398462"/>
          </a:xfrm>
          <a:prstGeom prst="downArrow">
            <a:avLst>
              <a:gd name="adj1" fmla="val 41694"/>
              <a:gd name="adj2" fmla="val 70704"/>
            </a:avLst>
          </a:prstGeom>
          <a:gradFill rotWithShape="1">
            <a:gsLst>
              <a:gs pos="0">
                <a:srgbClr val="00A87C"/>
              </a:gs>
              <a:gs pos="100000">
                <a:srgbClr val="6DCDB4"/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lIns="0" tIns="0" rIns="0" bIns="0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it-IT" altLang="it-IT" b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ttangolo 32"/>
          <p:cNvSpPr>
            <a:spLocks noChangeArrowheads="1"/>
          </p:cNvSpPr>
          <p:nvPr/>
        </p:nvSpPr>
        <p:spPr bwMode="auto">
          <a:xfrm>
            <a:off x="5184775" y="3700463"/>
            <a:ext cx="38512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altLang="it-IT" sz="2000" dirty="0">
                <a:solidFill>
                  <a:srgbClr val="00A87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it-IT" altLang="it-IT" sz="2000" dirty="0" smtClean="0">
                <a:solidFill>
                  <a:srgbClr val="00A87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idurre </a:t>
            </a:r>
            <a:r>
              <a:rPr lang="it-IT" altLang="it-IT" sz="2000" dirty="0">
                <a:solidFill>
                  <a:srgbClr val="00A87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sempre di più la percentuale dell’indifferenziato</a:t>
            </a:r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rot="-5400000">
            <a:off x="4635500" y="1965326"/>
            <a:ext cx="433387" cy="398462"/>
          </a:xfrm>
          <a:prstGeom prst="downArrow">
            <a:avLst>
              <a:gd name="adj1" fmla="val 41694"/>
              <a:gd name="adj2" fmla="val 70704"/>
            </a:avLst>
          </a:prstGeom>
          <a:gradFill rotWithShape="1">
            <a:gsLst>
              <a:gs pos="0">
                <a:srgbClr val="00A87C"/>
              </a:gs>
              <a:gs pos="100000">
                <a:srgbClr val="6DCDB4"/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lIns="0" tIns="0" rIns="0" bIns="0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it-IT" altLang="it-IT" b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ttangolo 35"/>
          <p:cNvSpPr>
            <a:spLocks noChangeArrowheads="1"/>
          </p:cNvSpPr>
          <p:nvPr/>
        </p:nvSpPr>
        <p:spPr bwMode="auto">
          <a:xfrm>
            <a:off x="5184775" y="1855788"/>
            <a:ext cx="3851275" cy="16303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altLang="it-IT" sz="2000" dirty="0" smtClean="0">
                <a:solidFill>
                  <a:srgbClr val="00A87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Condizionamento dei conferimenti: far percepire al cittadino, con una limitazione al conferimento, che il rifiuto non differenziabile è residuale</a:t>
            </a:r>
            <a:endParaRPr lang="it-IT" altLang="it-IT" sz="2000" dirty="0">
              <a:solidFill>
                <a:srgbClr val="00A87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 rot="-5400000">
            <a:off x="4634707" y="5049043"/>
            <a:ext cx="431800" cy="398463"/>
          </a:xfrm>
          <a:prstGeom prst="downArrow">
            <a:avLst>
              <a:gd name="adj1" fmla="val 41694"/>
              <a:gd name="adj2" fmla="val 70704"/>
            </a:avLst>
          </a:prstGeom>
          <a:gradFill rotWithShape="1">
            <a:gsLst>
              <a:gs pos="0">
                <a:srgbClr val="00A87C"/>
              </a:gs>
              <a:gs pos="100000">
                <a:srgbClr val="6DCDB4"/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lIns="0" tIns="0" rIns="0" bIns="0" anchor="ctr"/>
          <a:lstStyle>
            <a:lvl1pPr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it-IT" altLang="it-IT" b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947" name="Immagine 25" descr="bedienung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74713"/>
            <a:ext cx="3963987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95288" y="4508500"/>
            <a:ext cx="28082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00937D"/>
                </a:solidFill>
                <a:latin typeface="+mn-lt"/>
              </a:rPr>
              <a:t>Cassonetto indifferenziato con calotta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CasellaDiTesto 1"/>
          <p:cNvSpPr txBox="1">
            <a:spLocks noChangeArrowheads="1"/>
          </p:cNvSpPr>
          <p:nvPr/>
        </p:nvSpPr>
        <p:spPr bwMode="auto">
          <a:xfrm>
            <a:off x="2606675" y="2054225"/>
            <a:ext cx="220663" cy="4794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09728" tIns="54864" rIns="109728" bIns="5486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>
              <a:latin typeface="+mn-lt"/>
            </a:endParaRPr>
          </a:p>
        </p:txBody>
      </p:sp>
      <p:grpSp>
        <p:nvGrpSpPr>
          <p:cNvPr id="40962" name="Gruppo 2"/>
          <p:cNvGrpSpPr>
            <a:grpSpLocks/>
          </p:cNvGrpSpPr>
          <p:nvPr/>
        </p:nvGrpSpPr>
        <p:grpSpPr bwMode="auto">
          <a:xfrm>
            <a:off x="211138" y="503238"/>
            <a:ext cx="6726237" cy="4695825"/>
            <a:chOff x="514350" y="913285"/>
            <a:chExt cx="5909565" cy="3914845"/>
          </a:xfrm>
        </p:grpSpPr>
        <p:pic>
          <p:nvPicPr>
            <p:cNvPr id="4097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350" y="985292"/>
              <a:ext cx="5909565" cy="384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8" name="Picture 17"/>
            <p:cNvPicPr>
              <a:picLocks noChangeAspect="1" noChangeArrowheads="1"/>
            </p:cNvPicPr>
            <p:nvPr/>
          </p:nvPicPr>
          <p:blipFill>
            <a:blip r:embed="rId4"/>
            <a:srcRect l="-15269" t="-4744" r="-31328" b="-7520"/>
            <a:stretch>
              <a:fillRect/>
            </a:stretch>
          </p:blipFill>
          <p:spPr bwMode="auto">
            <a:xfrm>
              <a:off x="514350" y="913285"/>
              <a:ext cx="1052755" cy="15684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3" name="Immagin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7463" y="4638675"/>
            <a:ext cx="6048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CasellaDiTesto 3"/>
          <p:cNvSpPr txBox="1">
            <a:spLocks noChangeArrowheads="1"/>
          </p:cNvSpPr>
          <p:nvPr/>
        </p:nvSpPr>
        <p:spPr bwMode="auto">
          <a:xfrm>
            <a:off x="971550" y="5716588"/>
            <a:ext cx="1987550" cy="325437"/>
          </a:xfrm>
          <a:prstGeom prst="rect">
            <a:avLst/>
          </a:prstGeom>
          <a:noFill/>
          <a:ln>
            <a:noFill/>
          </a:ln>
          <a:extLst/>
        </p:spPr>
        <p:txBody>
          <a:bodyPr lIns="109728" tIns="54864" rIns="109728" bIns="5486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400" b="1" dirty="0">
                <a:latin typeface="+mn-lt"/>
              </a:rPr>
              <a:t>feedback</a:t>
            </a:r>
          </a:p>
        </p:txBody>
      </p:sp>
      <p:sp>
        <p:nvSpPr>
          <p:cNvPr id="20" name="Freccia ad arco 19"/>
          <p:cNvSpPr/>
          <p:nvPr/>
        </p:nvSpPr>
        <p:spPr bwMode="auto">
          <a:xfrm rot="16200000" flipH="1">
            <a:off x="591580" y="3953036"/>
            <a:ext cx="1123325" cy="14578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80347"/>
              <a:gd name="adj5" fmla="val 12500"/>
            </a:avLst>
          </a:prstGeom>
          <a:solidFill>
            <a:srgbClr val="6AAD99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148716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1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05" charset="-128"/>
            </a:endParaRPr>
          </a:p>
        </p:txBody>
      </p:sp>
      <p:pic>
        <p:nvPicPr>
          <p:cNvPr id="40968" name="Immagin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789363"/>
            <a:ext cx="2251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00" y="5032375"/>
            <a:ext cx="2092325" cy="1330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Freccia ad arco 22"/>
          <p:cNvSpPr/>
          <p:nvPr/>
        </p:nvSpPr>
        <p:spPr bwMode="auto">
          <a:xfrm rot="16858035" flipH="1" flipV="1">
            <a:off x="5685157" y="4495181"/>
            <a:ext cx="1349950" cy="167001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80347"/>
              <a:gd name="adj5" fmla="val 12500"/>
            </a:avLst>
          </a:prstGeom>
          <a:solidFill>
            <a:srgbClr val="6AAD99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148716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1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05" charset="-128"/>
            </a:endParaRPr>
          </a:p>
        </p:txBody>
      </p:sp>
      <p:sp>
        <p:nvSpPr>
          <p:cNvPr id="15380" name="CasellaDiTesto 26"/>
          <p:cNvSpPr txBox="1">
            <a:spLocks noChangeArrowheads="1"/>
          </p:cNvSpPr>
          <p:nvPr/>
        </p:nvSpPr>
        <p:spPr bwMode="auto">
          <a:xfrm>
            <a:off x="6962775" y="3189288"/>
            <a:ext cx="1301750" cy="327025"/>
          </a:xfrm>
          <a:prstGeom prst="rect">
            <a:avLst/>
          </a:prstGeom>
          <a:noFill/>
          <a:ln>
            <a:noFill/>
          </a:ln>
          <a:extLst/>
        </p:spPr>
        <p:txBody>
          <a:bodyPr lIns="109728" tIns="54864" rIns="109728" bIns="5486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latin typeface="+mn-lt"/>
              </a:rPr>
              <a:t>Evoluzione</a:t>
            </a:r>
            <a:endParaRPr lang="it-IT" altLang="it-IT" sz="1400" b="1" dirty="0">
              <a:latin typeface="+mn-lt"/>
            </a:endParaRPr>
          </a:p>
        </p:txBody>
      </p:sp>
      <p:sp>
        <p:nvSpPr>
          <p:cNvPr id="15381" name="CasellaDiTesto 26"/>
          <p:cNvSpPr txBox="1">
            <a:spLocks noChangeArrowheads="1"/>
          </p:cNvSpPr>
          <p:nvPr/>
        </p:nvSpPr>
        <p:spPr bwMode="auto">
          <a:xfrm>
            <a:off x="6962775" y="5695950"/>
            <a:ext cx="2181225" cy="757238"/>
          </a:xfrm>
          <a:prstGeom prst="rect">
            <a:avLst/>
          </a:prstGeom>
          <a:noFill/>
          <a:ln>
            <a:noFill/>
          </a:ln>
          <a:extLst/>
        </p:spPr>
        <p:txBody>
          <a:bodyPr lIns="109728" tIns="54864" rIns="109728" bIns="5486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400" b="1" dirty="0">
                <a:latin typeface="+mn-lt"/>
              </a:rPr>
              <a:t>Georeferenziazione per tipologie di </a:t>
            </a:r>
            <a:r>
              <a:rPr lang="it-IT" altLang="it-IT" sz="1400" b="1" dirty="0" smtClean="0">
                <a:latin typeface="+mn-lt"/>
              </a:rPr>
              <a:t>segnalazioni</a:t>
            </a:r>
            <a:endParaRPr lang="it-IT" altLang="it-IT" sz="1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400" b="1" dirty="0">
                <a:latin typeface="+mn-lt"/>
              </a:rPr>
              <a:t>per monitoraggi aggregati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Il Rifiutologo: l’architettura del sistema </a:t>
            </a:r>
            <a:endParaRPr/>
          </a:p>
        </p:txBody>
      </p:sp>
      <p:sp>
        <p:nvSpPr>
          <p:cNvPr id="40976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7E1988-1533-4F6B-B91D-8D3385D3F7B6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sz="12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6"/>
          <p:cNvPicPr>
            <a:picLocks noChangeAspect="1"/>
          </p:cNvPicPr>
          <p:nvPr/>
        </p:nvPicPr>
        <p:blipFill>
          <a:blip r:embed="rId2"/>
          <a:srcRect l="29044" t="17010" r="25549" b="16029"/>
          <a:stretch>
            <a:fillRect/>
          </a:stretch>
        </p:blipFill>
        <p:spPr bwMode="auto">
          <a:xfrm>
            <a:off x="195263" y="692150"/>
            <a:ext cx="2719387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5" descr="RI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31938"/>
            <a:ext cx="21605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mmagine 4"/>
          <p:cNvPicPr>
            <a:picLocks noChangeAspect="1"/>
          </p:cNvPicPr>
          <p:nvPr/>
        </p:nvPicPr>
        <p:blipFill>
          <a:blip r:embed="rId4"/>
          <a:srcRect r="19769" b="23358"/>
          <a:stretch>
            <a:fillRect/>
          </a:stretch>
        </p:blipFill>
        <p:spPr bwMode="auto">
          <a:xfrm>
            <a:off x="1547813" y="2036763"/>
            <a:ext cx="75961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203575" y="658813"/>
            <a:ext cx="5795963" cy="277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900113" indent="-900113" defTabSz="762000" eaLnBrk="0" hangingPunct="0">
              <a:defRPr>
                <a:solidFill>
                  <a:srgbClr val="181512"/>
                </a:solidFill>
                <a:latin typeface="Arial" charset="0"/>
              </a:defRPr>
            </a:lvl1pPr>
            <a:lvl2pPr defTabSz="762000" eaLnBrk="0" hangingPunct="0">
              <a:defRPr>
                <a:solidFill>
                  <a:srgbClr val="181512"/>
                </a:solidFill>
                <a:latin typeface="Arial" charset="0"/>
              </a:defRPr>
            </a:lvl2pPr>
            <a:lvl3pPr defTabSz="762000" eaLnBrk="0" hangingPunct="0">
              <a:defRPr>
                <a:solidFill>
                  <a:srgbClr val="181512"/>
                </a:solidFill>
                <a:latin typeface="Arial" charset="0"/>
              </a:defRPr>
            </a:lvl3pPr>
            <a:lvl4pPr defTabSz="762000" eaLnBrk="0" hangingPunct="0">
              <a:defRPr>
                <a:solidFill>
                  <a:srgbClr val="181512"/>
                </a:solidFill>
                <a:latin typeface="Arial" charset="0"/>
              </a:defRPr>
            </a:lvl4pPr>
            <a:lvl5pPr defTabSz="762000" eaLnBrk="0" hangingPunct="0">
              <a:defRPr>
                <a:solidFill>
                  <a:srgbClr val="181512"/>
                </a:solidFill>
                <a:latin typeface="Arial" charset="0"/>
              </a:defRPr>
            </a:lvl5pPr>
            <a:lvl6pPr defTabSz="76200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 typeface="Wingdings" pitchFamily="2" charset="2"/>
              <a:defRPr>
                <a:solidFill>
                  <a:srgbClr val="181512"/>
                </a:solidFill>
                <a:latin typeface="Arial" charset="0"/>
              </a:defRPr>
            </a:lvl6pPr>
            <a:lvl7pPr defTabSz="76200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 typeface="Wingdings" pitchFamily="2" charset="2"/>
              <a:defRPr>
                <a:solidFill>
                  <a:srgbClr val="181512"/>
                </a:solidFill>
                <a:latin typeface="Arial" charset="0"/>
              </a:defRPr>
            </a:lvl7pPr>
            <a:lvl8pPr defTabSz="76200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 typeface="Wingdings" pitchFamily="2" charset="2"/>
              <a:defRPr>
                <a:solidFill>
                  <a:srgbClr val="181512"/>
                </a:solidFill>
                <a:latin typeface="Arial" charset="0"/>
              </a:defRPr>
            </a:lvl8pPr>
            <a:lvl9pPr defTabSz="76200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 typeface="Wingdings" pitchFamily="2" charset="2"/>
              <a:defRPr>
                <a:solidFill>
                  <a:srgbClr val="181512"/>
                </a:solidFill>
                <a:latin typeface="Arial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L’obiettivo è quello di migliorare la qualità </a:t>
            </a:r>
            <a:r>
              <a:rPr lang="it-IT" altLang="it-IT" sz="2000" b="1" dirty="0" smtClean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 servizio </a:t>
            </a:r>
            <a:r>
              <a:rPr lang="it-IT" altLang="it-IT" sz="2000" b="1" dirty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 rendere partecipi i cittadini </a:t>
            </a:r>
            <a:r>
              <a:rPr lang="it-IT" altLang="it-IT" sz="2000" b="1" dirty="0" smtClean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nel prendersi </a:t>
            </a:r>
            <a:r>
              <a:rPr lang="it-IT" altLang="it-IT" sz="2000" b="1" dirty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cura della città. </a:t>
            </a:r>
            <a:endParaRPr lang="it-IT" altLang="it-IT" sz="2000" b="1" dirty="0" smtClean="0">
              <a:solidFill>
                <a:srgbClr val="008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b="1" dirty="0" smtClean="0">
              <a:solidFill>
                <a:srgbClr val="008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 smtClean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altLang="it-IT" sz="2000" b="1" dirty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semplicità dell’interfaccia, </a:t>
            </a:r>
            <a:r>
              <a:rPr lang="it-IT" altLang="it-IT" sz="2000" b="1" dirty="0" smtClean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rende semplice </a:t>
            </a:r>
            <a:r>
              <a:rPr lang="it-IT" altLang="it-IT" sz="2000" b="1" dirty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stabilire un filo </a:t>
            </a:r>
            <a:r>
              <a:rPr lang="it-IT" altLang="it-IT" sz="2000" b="1" dirty="0" smtClean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diretto con </a:t>
            </a:r>
            <a:r>
              <a:rPr lang="it-IT" altLang="it-IT" sz="2000" b="1" dirty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Hera</a:t>
            </a:r>
            <a:r>
              <a:rPr lang="it-IT" altLang="it-IT" sz="2000" b="1" dirty="0" smtClean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b="1" dirty="0" smtClean="0">
              <a:solidFill>
                <a:srgbClr val="008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it-IT" altLang="it-IT" sz="2000" b="1" dirty="0" smtClean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eedback </a:t>
            </a:r>
            <a:r>
              <a:rPr lang="it-IT" altLang="it-IT" sz="2000" b="1" dirty="0">
                <a:solidFill>
                  <a:srgbClr val="008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per la delizia del cittadino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b="1" dirty="0">
              <a:solidFill>
                <a:srgbClr val="008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it-IT" smtClean="0"/>
              <a:t>il Rifiutologo: il coinvolgimento dei cittadini per le segnalazioni</a:t>
            </a:r>
            <a:endParaRPr/>
          </a:p>
        </p:txBody>
      </p:sp>
      <p:sp>
        <p:nvSpPr>
          <p:cNvPr id="43014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5E6BA5-D2DE-447D-8DC6-7B6C233C3368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sz="1200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849313" y="6251575"/>
            <a:ext cx="182562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034" name="Rettangolo 22"/>
          <p:cNvSpPr>
            <a:spLocks noChangeArrowheads="1"/>
          </p:cNvSpPr>
          <p:nvPr/>
        </p:nvSpPr>
        <p:spPr bwMode="auto">
          <a:xfrm>
            <a:off x="3527425" y="4389438"/>
            <a:ext cx="507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ts val="600"/>
              </a:spcBef>
              <a:buClr>
                <a:srgbClr val="008000"/>
              </a:buClr>
            </a:pPr>
            <a:r>
              <a:rPr lang="it-IT" altLang="it-IT" b="1">
                <a:latin typeface="Calibri" pitchFamily="34" charset="0"/>
                <a:ea typeface="ヒラギノ角ゴ Pro W3"/>
                <a:cs typeface="ヒラギノ角ゴ Pro W3"/>
                <a:sym typeface="Wingdings" pitchFamily="2" charset="2"/>
              </a:rPr>
              <a:t>Inserimento nelle aree di pregio  di contenitori ad alta valenza estetica mediante applicazione dell’«effetto vetrina» : u</a:t>
            </a:r>
            <a:r>
              <a:rPr lang="it-IT" b="1">
                <a:latin typeface="Calibri" pitchFamily="34" charset="0"/>
                <a:ea typeface="ヒラギノ角ゴ Pro W3"/>
                <a:cs typeface="ヒラギノ角ゴ Pro W3"/>
                <a:sym typeface="Wingdings" pitchFamily="2" charset="2"/>
              </a:rPr>
              <a:t>tilizzo del QR code come elemento trasversale di informativa</a:t>
            </a:r>
            <a:endParaRPr lang="it-IT" altLang="it-IT" b="1">
              <a:latin typeface="Calibri" pitchFamily="34" charset="0"/>
              <a:ea typeface="ヒラギノ角ゴ Pro W3"/>
              <a:cs typeface="ヒラギノ角ゴ Pro W3"/>
              <a:sym typeface="Wingdings" pitchFamily="2" charset="2"/>
            </a:endParaRPr>
          </a:p>
        </p:txBody>
      </p:sp>
      <p:pic>
        <p:nvPicPr>
          <p:cNvPr id="44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05263"/>
            <a:ext cx="2928938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Decoro Urbano: miglioramento impatto visivo e dotazioni  </a:t>
            </a:r>
            <a:endParaRPr/>
          </a:p>
        </p:txBody>
      </p:sp>
      <p:sp>
        <p:nvSpPr>
          <p:cNvPr id="44037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9B7432-234F-409F-A389-F8E91FCB93C1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sz="1200" smtClean="0">
              <a:latin typeface="Verdana" pitchFamily="34" charset="0"/>
            </a:endParaRP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/>
          <a:srcRect l="26997" t="27704" r="13416" b="1788"/>
          <a:stretch>
            <a:fillRect/>
          </a:stretch>
        </p:blipFill>
        <p:spPr bwMode="auto">
          <a:xfrm>
            <a:off x="6673850" y="820738"/>
            <a:ext cx="18351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CasellaDiTesto 1"/>
          <p:cNvSpPr txBox="1">
            <a:spLocks noChangeArrowheads="1"/>
          </p:cNvSpPr>
          <p:nvPr/>
        </p:nvSpPr>
        <p:spPr bwMode="auto">
          <a:xfrm>
            <a:off x="2114550" y="5937250"/>
            <a:ext cx="922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Viali </a:t>
            </a:r>
          </a:p>
        </p:txBody>
      </p:sp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" y="938213"/>
            <a:ext cx="49085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CasellaDiTesto 17"/>
          <p:cNvSpPr txBox="1">
            <a:spLocks noChangeArrowheads="1"/>
          </p:cNvSpPr>
          <p:nvPr/>
        </p:nvSpPr>
        <p:spPr bwMode="auto">
          <a:xfrm>
            <a:off x="3494088" y="3492500"/>
            <a:ext cx="1443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Via Rizzoli </a:t>
            </a:r>
          </a:p>
        </p:txBody>
      </p:sp>
      <p:sp>
        <p:nvSpPr>
          <p:cNvPr id="44042" name="CasellaDiTesto 18"/>
          <p:cNvSpPr txBox="1">
            <a:spLocks noChangeArrowheads="1"/>
          </p:cNvSpPr>
          <p:nvPr/>
        </p:nvSpPr>
        <p:spPr bwMode="auto">
          <a:xfrm>
            <a:off x="7308850" y="612775"/>
            <a:ext cx="1443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Piazza Verdi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it-IT" smtClean="0"/>
              <a:t>Decoro Urbano: progetto pulizia portici  dal vandalismo grafico</a:t>
            </a:r>
            <a:endParaRPr/>
          </a:p>
        </p:txBody>
      </p:sp>
      <p:sp>
        <p:nvSpPr>
          <p:cNvPr id="45058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CC8C31-24FA-4D68-858E-DD58DEC044EA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sz="1200" smtClean="0">
              <a:latin typeface="Verdana" pitchFamily="34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25" y="1557338"/>
            <a:ext cx="29178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P2060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3948113"/>
            <a:ext cx="28844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6100" y="1577975"/>
            <a:ext cx="2930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 descr="P20700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927475"/>
            <a:ext cx="2889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3" descr="Galliera 89(foto8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7438" y="3927475"/>
            <a:ext cx="28686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50" y="1577975"/>
            <a:ext cx="28368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66688" y="3341688"/>
            <a:ext cx="1008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atin typeface="+mn-lt"/>
              </a:rPr>
              <a:t>prima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90500" y="5578475"/>
            <a:ext cx="10080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atin typeface="+mn-lt"/>
              </a:rPr>
              <a:t>dopo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288" y="6086475"/>
            <a:ext cx="3724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Via Galliera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7950" y="476250"/>
            <a:ext cx="8856663" cy="1035050"/>
          </a:xfrm>
          <a:prstGeom prst="rect">
            <a:avLst/>
          </a:prstGeom>
          <a:noFill/>
        </p:spPr>
        <p:txBody>
          <a:bodyPr lIns="109728" tIns="54864" rIns="109728" bIns="54864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it-IT" dirty="0">
                <a:latin typeface="+mn-lt"/>
                <a:ea typeface="ヒラギノ角ゴ Pro W3" charset="0"/>
                <a:cs typeface="ヒラギノ角ゴ Pro W3" charset="0"/>
              </a:rPr>
              <a:t>Il progetto prevede:</a:t>
            </a:r>
          </a:p>
          <a:p>
            <a:pPr marL="266700" indent="-266700">
              <a:lnSpc>
                <a:spcPts val="2400"/>
              </a:lnSpc>
              <a:buFont typeface="Arial"/>
              <a:buChar char="•"/>
              <a:defRPr/>
            </a:pPr>
            <a:r>
              <a:rPr lang="it-IT" dirty="0">
                <a:latin typeface="+mn-lt"/>
                <a:ea typeface="ヒラギノ角ゴ Pro W3" charset="0"/>
                <a:cs typeface="ヒラギノ角ゴ Pro W3" charset="0"/>
              </a:rPr>
              <a:t>pulizia di parte del centro storico: arterie principali (manutenzione straordinaria)</a:t>
            </a:r>
          </a:p>
          <a:p>
            <a:pPr marL="266700" indent="-266700">
              <a:lnSpc>
                <a:spcPts val="2400"/>
              </a:lnSpc>
              <a:buFont typeface="Arial"/>
              <a:buChar char="•"/>
              <a:defRPr/>
            </a:pPr>
            <a:r>
              <a:rPr lang="it-IT" dirty="0">
                <a:latin typeface="+mn-lt"/>
                <a:ea typeface="ヒラギノ角ゴ Pro W3" charset="0"/>
                <a:cs typeface="ヒラギノ角ゴ Pro W3" charset="0"/>
              </a:rPr>
              <a:t>presidio delle zone trattate introducendo un sistema di vigilanza/network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it-IT" smtClean="0"/>
              <a:t>Riorganizzazione dello spazzamento ecologico nel Centro storico </a:t>
            </a:r>
            <a:endParaRPr/>
          </a:p>
        </p:txBody>
      </p:sp>
      <p:sp>
        <p:nvSpPr>
          <p:cNvPr id="47106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6E9CEF-3520-4E78-A361-EA1B38BC6FB9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sz="1200" smtClean="0">
              <a:latin typeface="Verdana" pitchFamily="34" charset="0"/>
            </a:endParaRPr>
          </a:p>
        </p:txBody>
      </p:sp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11188" y="1196975"/>
            <a:ext cx="7372350" cy="2216150"/>
          </a:xfrm>
          <a:prstGeom prst="rect">
            <a:avLst/>
          </a:prstGeom>
          <a:noFill/>
          <a:ln>
            <a:noFill/>
          </a:ln>
          <a:extLst/>
        </p:spPr>
        <p:txBody>
          <a:bodyPr lIns="109728" tIns="54864" rIns="109728" bIns="5486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1440"/>
              </a:spcAft>
              <a:defRPr/>
            </a:pPr>
            <a:r>
              <a:rPr lang="it-IT" altLang="it-IT" sz="1800" dirty="0">
                <a:latin typeface="+mn-lt"/>
              </a:rPr>
              <a:t>Si tratta di un </a:t>
            </a:r>
            <a:r>
              <a:rPr lang="it-IT" altLang="it-IT" sz="1800" b="1" dirty="0">
                <a:latin typeface="+mn-lt"/>
              </a:rPr>
              <a:t>sistema “</a:t>
            </a:r>
            <a:r>
              <a:rPr lang="it-IT" altLang="ja-JP" sz="1800" b="1" dirty="0">
                <a:latin typeface="+mn-lt"/>
              </a:rPr>
              <a:t>adattivo</a:t>
            </a:r>
            <a:r>
              <a:rPr lang="it-IT" altLang="it-IT" sz="1800" b="1" dirty="0">
                <a:latin typeface="+mn-lt"/>
              </a:rPr>
              <a:t>“ </a:t>
            </a:r>
            <a:br>
              <a:rPr lang="it-IT" altLang="it-IT" sz="1800" b="1" dirty="0">
                <a:latin typeface="+mn-lt"/>
              </a:rPr>
            </a:br>
            <a:r>
              <a:rPr lang="it-IT" altLang="it-IT" sz="1800" b="1" dirty="0">
                <a:latin typeface="+mn-lt"/>
              </a:rPr>
              <a:t>a impatto zero</a:t>
            </a:r>
            <a:r>
              <a:rPr lang="it-IT" altLang="ja-JP" sz="1800" b="1" dirty="0">
                <a:latin typeface="+mn-lt"/>
              </a:rPr>
              <a:t> </a:t>
            </a:r>
            <a:r>
              <a:rPr lang="it-IT" altLang="ja-JP" sz="1800" dirty="0">
                <a:latin typeface="+mn-lt"/>
              </a:rPr>
              <a:t>per pulire accuratamente </a:t>
            </a:r>
            <a:br>
              <a:rPr lang="it-IT" altLang="ja-JP" sz="1800" dirty="0">
                <a:latin typeface="+mn-lt"/>
              </a:rPr>
            </a:br>
            <a:r>
              <a:rPr lang="it-IT" altLang="ja-JP" sz="1800" dirty="0">
                <a:latin typeface="+mn-lt"/>
              </a:rPr>
              <a:t>il Centro Storico in particolare il connettivo dei portici. </a:t>
            </a:r>
          </a:p>
          <a:p>
            <a:pPr fontAlgn="auto">
              <a:spcBef>
                <a:spcPts val="0"/>
              </a:spcBef>
              <a:spcAft>
                <a:spcPts val="1440"/>
              </a:spcAft>
              <a:defRPr/>
            </a:pPr>
            <a:r>
              <a:rPr lang="it-IT" altLang="it-IT" sz="1800" dirty="0">
                <a:latin typeface="+mn-lt"/>
              </a:rPr>
              <a:t>Gli attuali operatori manuali, saranno </a:t>
            </a:r>
            <a:r>
              <a:rPr lang="it-IT" altLang="it-IT" sz="1800" dirty="0" smtClean="0">
                <a:latin typeface="+mn-lt"/>
              </a:rPr>
              <a:t>dotati, </a:t>
            </a:r>
            <a:r>
              <a:rPr lang="it-IT" altLang="it-IT" sz="1800" dirty="0">
                <a:latin typeface="+mn-lt"/>
              </a:rPr>
              <a:t>al posto </a:t>
            </a:r>
            <a:r>
              <a:rPr lang="it-IT" altLang="it-IT" sz="1800" dirty="0" smtClean="0">
                <a:latin typeface="+mn-lt"/>
              </a:rPr>
              <a:t>dello </a:t>
            </a:r>
            <a:r>
              <a:rPr lang="it-IT" altLang="it-IT" sz="1800" dirty="0">
                <a:latin typeface="+mn-lt"/>
              </a:rPr>
              <a:t>spazzamento </a:t>
            </a:r>
            <a:r>
              <a:rPr lang="it-IT" altLang="it-IT" sz="1800" dirty="0" smtClean="0">
                <a:latin typeface="+mn-lt"/>
              </a:rPr>
              <a:t>solo manuale, di </a:t>
            </a:r>
            <a:r>
              <a:rPr lang="it-IT" altLang="it-IT" sz="1800" dirty="0">
                <a:latin typeface="+mn-lt"/>
              </a:rPr>
              <a:t>un </a:t>
            </a:r>
            <a:r>
              <a:rPr lang="it-IT" altLang="it-IT" sz="1800" b="1" dirty="0">
                <a:latin typeface="+mn-lt"/>
              </a:rPr>
              <a:t>velocipede a pedalata assistita</a:t>
            </a:r>
            <a:r>
              <a:rPr lang="it-IT" altLang="it-IT" sz="1800" dirty="0">
                <a:latin typeface="+mn-lt"/>
              </a:rPr>
              <a:t>, </a:t>
            </a:r>
            <a:br>
              <a:rPr lang="it-IT" altLang="it-IT" sz="1800" dirty="0">
                <a:latin typeface="+mn-lt"/>
              </a:rPr>
            </a:br>
            <a:r>
              <a:rPr lang="it-IT" altLang="it-IT" sz="1800" dirty="0">
                <a:latin typeface="+mn-lt"/>
              </a:rPr>
              <a:t>alimentato a </a:t>
            </a:r>
            <a:r>
              <a:rPr lang="it-IT" altLang="it-IT" sz="1800" b="1" dirty="0">
                <a:latin typeface="+mn-lt"/>
              </a:rPr>
              <a:t>pannelli fotovoltaici</a:t>
            </a:r>
            <a:r>
              <a:rPr lang="it-IT" altLang="it-IT" sz="1800" dirty="0">
                <a:latin typeface="+mn-lt"/>
              </a:rPr>
              <a:t>, che trasporta una </a:t>
            </a:r>
            <a:r>
              <a:rPr lang="it-IT" altLang="it-IT" sz="1800" b="1" dirty="0">
                <a:latin typeface="+mn-lt"/>
              </a:rPr>
              <a:t>minispazzatrice </a:t>
            </a:r>
            <a:r>
              <a:rPr lang="it-IT" altLang="it-IT" sz="1800" b="1" dirty="0" smtClean="0">
                <a:latin typeface="+mn-lt"/>
              </a:rPr>
              <a:t>elettrica</a:t>
            </a:r>
            <a:r>
              <a:rPr lang="it-IT" altLang="it-IT" sz="1800" dirty="0" smtClean="0">
                <a:latin typeface="+mn-lt"/>
              </a:rPr>
              <a:t>.</a:t>
            </a:r>
            <a:r>
              <a:rPr lang="it-IT" altLang="it-IT" sz="1800" b="1" dirty="0" smtClean="0">
                <a:latin typeface="+mn-lt"/>
              </a:rPr>
              <a:t> </a:t>
            </a:r>
            <a:r>
              <a:rPr lang="it-IT" altLang="it-IT" sz="1800" dirty="0" smtClean="0">
                <a:latin typeface="+mn-lt"/>
              </a:rPr>
              <a:t> </a:t>
            </a:r>
            <a:endParaRPr lang="it-IT" altLang="it-IT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/>
              <a:t>Obiettivo 50%. Il </a:t>
            </a:r>
            <a:r>
              <a:rPr smtClean="0"/>
              <a:t>progetto per la città di Bologna</a:t>
            </a:r>
            <a:endParaRPr/>
          </a:p>
        </p:txBody>
      </p:sp>
      <p:sp>
        <p:nvSpPr>
          <p:cNvPr id="28674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E0BE0B-F99A-4016-A654-39BEC6FCEB28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sz="1200" smtClean="0">
              <a:latin typeface="Verdana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1375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gradFill>
            <a:gsLst>
              <a:gs pos="0">
                <a:srgbClr val="008000"/>
              </a:gs>
              <a:gs pos="50000">
                <a:srgbClr val="008000"/>
              </a:gs>
              <a:gs pos="100000">
                <a:schemeClr val="bg1"/>
              </a:gs>
            </a:gsLst>
          </a:gra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/>
              <a:t>Confronto </a:t>
            </a:r>
            <a:r>
              <a:rPr smtClean="0"/>
              <a:t>con </a:t>
            </a:r>
            <a:r>
              <a:rPr/>
              <a:t>altre città maggiori di </a:t>
            </a:r>
            <a:r>
              <a:rPr smtClean="0"/>
              <a:t>300.000 abitanti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668" t="2196" r="2415" b="2452"/>
          <a:stretch>
            <a:fillRect/>
          </a:stretch>
        </p:blipFill>
        <p:spPr bwMode="auto">
          <a:xfrm>
            <a:off x="107950" y="777875"/>
            <a:ext cx="90011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564820-8242-414D-87F8-20DA6D365D09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sz="12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ccia a destra 4"/>
          <p:cNvSpPr/>
          <p:nvPr/>
        </p:nvSpPr>
        <p:spPr bwMode="auto">
          <a:xfrm>
            <a:off x="251520" y="764704"/>
            <a:ext cx="1902110" cy="1123325"/>
          </a:xfrm>
          <a:prstGeom prst="rightArrow">
            <a:avLst>
              <a:gd name="adj1" fmla="val 100000"/>
              <a:gd name="adj2" fmla="val 32724"/>
            </a:avLst>
          </a:prstGeom>
          <a:gradFill flip="none" rotWithShape="1">
            <a:gsLst>
              <a:gs pos="0">
                <a:srgbClr val="00937D"/>
              </a:gs>
              <a:gs pos="100000">
                <a:srgbClr val="6AAD99">
                  <a:alpha val="20000"/>
                </a:srgbClr>
              </a:gs>
            </a:gsLst>
            <a:lin ang="10800000" scaled="0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defTabSz="11487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b="1" dirty="0">
                <a:solidFill>
                  <a:schemeClr val="tx1"/>
                </a:solidFill>
                <a:ea typeface="Verdana" panose="020B0604030504040204" pitchFamily="34" charset="0"/>
                <a:cs typeface="Arial"/>
              </a:rPr>
              <a:t>Sviluppo raccolta differenziata</a:t>
            </a:r>
          </a:p>
        </p:txBody>
      </p:sp>
      <p:sp>
        <p:nvSpPr>
          <p:cNvPr id="9" name="Freccia a destra 5"/>
          <p:cNvSpPr/>
          <p:nvPr/>
        </p:nvSpPr>
        <p:spPr bwMode="auto">
          <a:xfrm>
            <a:off x="254553" y="2393252"/>
            <a:ext cx="1914229" cy="874200"/>
          </a:xfrm>
          <a:prstGeom prst="rightArrow">
            <a:avLst>
              <a:gd name="adj1" fmla="val 100000"/>
              <a:gd name="adj2" fmla="val 46050"/>
            </a:avLst>
          </a:prstGeom>
          <a:gradFill flip="none" rotWithShape="1">
            <a:gsLst>
              <a:gs pos="0">
                <a:srgbClr val="00937D"/>
              </a:gs>
              <a:gs pos="100000">
                <a:srgbClr val="6AAD99">
                  <a:alpha val="20000"/>
                </a:srgbClr>
              </a:gs>
            </a:gsLst>
            <a:lin ang="10800000" scaled="0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defTabSz="11487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b="1" dirty="0">
                <a:solidFill>
                  <a:schemeClr val="tx1"/>
                </a:solidFill>
                <a:ea typeface="Verdana" panose="020B0604030504040204" pitchFamily="34" charset="0"/>
                <a:cs typeface="Arial"/>
              </a:rPr>
              <a:t>Decoro urbano</a:t>
            </a:r>
          </a:p>
        </p:txBody>
      </p:sp>
      <p:sp>
        <p:nvSpPr>
          <p:cNvPr id="10" name="Freccia a destra 6"/>
          <p:cNvSpPr/>
          <p:nvPr/>
        </p:nvSpPr>
        <p:spPr bwMode="auto">
          <a:xfrm>
            <a:off x="254550" y="3852342"/>
            <a:ext cx="1915168" cy="746390"/>
          </a:xfrm>
          <a:prstGeom prst="rightArrow">
            <a:avLst>
              <a:gd name="adj1" fmla="val 100000"/>
              <a:gd name="adj2" fmla="val 48992"/>
            </a:avLst>
          </a:prstGeom>
          <a:gradFill flip="none" rotWithShape="1">
            <a:gsLst>
              <a:gs pos="0">
                <a:srgbClr val="00937D"/>
              </a:gs>
              <a:gs pos="100000">
                <a:srgbClr val="6AAD99">
                  <a:alpha val="20000"/>
                </a:srgbClr>
              </a:gs>
            </a:gsLst>
            <a:lin ang="10800000" scaled="0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>
            <a:lvl1pPr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700" b="1" dirty="0">
                <a:latin typeface="+mn-lt"/>
              </a:rPr>
              <a:t>Sostenibilità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2238940" y="814528"/>
            <a:ext cx="6725548" cy="1095685"/>
          </a:xfrm>
          <a:prstGeom prst="rect">
            <a:avLst/>
          </a:prstGeom>
          <a:solidFill>
            <a:srgbClr val="00937D">
              <a:alpha val="10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Aumentare la quota di raccolta differenziata del Comune di Bologna </a:t>
            </a:r>
            <a:br>
              <a:rPr lang="it-IT" altLang="it-IT" sz="1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L’obiettivo è tendere verso il  50% nel 2016, agendo su più leve: riorganizzazione con sistema integrato, comunicazione diffusa ed adattiva, presenza sul </a:t>
            </a:r>
            <a:r>
              <a:rPr lang="it-IT" altLang="it-IT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territorio, coinvolgimento </a:t>
            </a:r>
            <a: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della comunità locale </a:t>
            </a:r>
          </a:p>
        </p:txBody>
      </p:sp>
      <p:sp>
        <p:nvSpPr>
          <p:cNvPr id="12" name="Rettangolo 11"/>
          <p:cNvSpPr/>
          <p:nvPr/>
        </p:nvSpPr>
        <p:spPr bwMode="auto">
          <a:xfrm>
            <a:off x="2238940" y="2400569"/>
            <a:ext cx="6725548" cy="849463"/>
          </a:xfrm>
          <a:prstGeom prst="rect">
            <a:avLst/>
          </a:prstGeom>
          <a:solidFill>
            <a:srgbClr val="00937D">
              <a:alpha val="10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Migliorare il decoro urbano nel Centro Storico </a:t>
            </a:r>
            <a: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attraverso l’avvio di azioni straordinarie: isole interrate, progetto graffiti, cassonetti “effetto vetrina”, nuovi “cestoni” Centro Storico.</a:t>
            </a:r>
          </a:p>
        </p:txBody>
      </p:sp>
      <p:sp>
        <p:nvSpPr>
          <p:cNvPr id="13" name="Rettangolo 12"/>
          <p:cNvSpPr/>
          <p:nvPr/>
        </p:nvSpPr>
        <p:spPr bwMode="auto">
          <a:xfrm>
            <a:off x="2238940" y="3773475"/>
            <a:ext cx="6725548" cy="1095685"/>
          </a:xfrm>
          <a:prstGeom prst="rect">
            <a:avLst/>
          </a:prstGeom>
          <a:solidFill>
            <a:srgbClr val="00937D">
              <a:alpha val="10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Raggiungere l’equilibrio economico </a:t>
            </a:r>
            <a: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attraverso la riprogettazione </a:t>
            </a:r>
            <a:b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rimodulazione nel tempo dei </a:t>
            </a:r>
            <a:r>
              <a:rPr lang="it-IT" altLang="it-IT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servizi, utilizzo </a:t>
            </a:r>
            <a: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 nuove </a:t>
            </a:r>
            <a:r>
              <a:rPr lang="it-IT" altLang="it-IT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tecnologie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es. nuove attrezzature dedicate, </a:t>
            </a:r>
            <a:r>
              <a:rPr lang="it-IT" altLang="it-IT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App</a:t>
            </a:r>
            <a: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“il </a:t>
            </a:r>
            <a:r>
              <a:rPr lang="it-IT" altLang="it-IT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Rifiutologo</a:t>
            </a:r>
            <a: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”, creazione di network </a:t>
            </a:r>
            <a:r>
              <a:rPr lang="it-IT" altLang="it-IT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alt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coinvolgimento collettivo), ecc.</a:t>
            </a:r>
          </a:p>
        </p:txBody>
      </p:sp>
      <p:sp>
        <p:nvSpPr>
          <p:cNvPr id="14" name="Rettangolo 13"/>
          <p:cNvSpPr/>
          <p:nvPr/>
        </p:nvSpPr>
        <p:spPr bwMode="auto">
          <a:xfrm>
            <a:off x="7268" y="5373216"/>
            <a:ext cx="9136732" cy="728501"/>
          </a:xfrm>
          <a:prstGeom prst="rect">
            <a:avLst/>
          </a:prstGeom>
          <a:solidFill>
            <a:srgbClr val="00937D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263" eaLnBrk="0" hangingPunct="0">
              <a:spcBef>
                <a:spcPts val="0"/>
              </a:spcBef>
              <a:defRPr/>
            </a:pPr>
            <a:r>
              <a:rPr lang="it-IT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INVESTIMENTI - ORGANIZZAZIONE – TECNOLOGIA -  COINVOLGIMENTO  DELLA CITTA’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it-IT" smtClean="0"/>
              <a:t>Strategie del progetto di sviluppo dei servizi ambientali</a:t>
            </a:r>
            <a:endParaRPr/>
          </a:p>
        </p:txBody>
      </p:sp>
      <p:sp>
        <p:nvSpPr>
          <p:cNvPr id="30743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224F26-78C7-4C30-97D9-93A256577365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sz="120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magin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6FF"/>
              </a:clrFrom>
              <a:clrTo>
                <a:srgbClr val="FFF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1681163"/>
            <a:ext cx="328295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84" name="Group 80"/>
          <p:cNvGraphicFramePr>
            <a:graphicFrameLocks noGrp="1"/>
          </p:cNvGraphicFramePr>
          <p:nvPr/>
        </p:nvGraphicFramePr>
        <p:xfrm>
          <a:off x="3563938" y="1835150"/>
          <a:ext cx="5502275" cy="3035300"/>
        </p:xfrm>
        <a:graphic>
          <a:graphicData uri="http://schemas.openxmlformats.org/drawingml/2006/table">
            <a:tbl>
              <a:tblPr/>
              <a:tblGrid>
                <a:gridCol w="1109662"/>
                <a:gridCol w="863600"/>
                <a:gridCol w="720725"/>
                <a:gridCol w="863600"/>
                <a:gridCol w="936625"/>
                <a:gridCol w="1008063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Area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Indiff.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Carta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Plastica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Vetro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Organico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centro storico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pap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sacco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pap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sacco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pap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sacco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minisola interrata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minisola interrata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aree residenziali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Cass. + calotta 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(*)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Cass.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Cass.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Camp.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Cass.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collina rurali z.ind.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pap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pap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pap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Camp.</a:t>
                      </a: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pap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118872" marR="118872" marT="54846" marB="548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32807" name="Figura a mano libera 6"/>
          <p:cNvSpPr>
            <a:spLocks/>
          </p:cNvSpPr>
          <p:nvPr/>
        </p:nvSpPr>
        <p:spPr bwMode="auto">
          <a:xfrm rot="710015">
            <a:off x="1943100" y="2520950"/>
            <a:ext cx="1566863" cy="692150"/>
          </a:xfrm>
          <a:custGeom>
            <a:avLst/>
            <a:gdLst>
              <a:gd name="T0" fmla="*/ 0 w 3483429"/>
              <a:gd name="T1" fmla="*/ 0 h 1017612"/>
              <a:gd name="T2" fmla="*/ 0 w 3483429"/>
              <a:gd name="T3" fmla="*/ 0 h 1017612"/>
              <a:gd name="T4" fmla="*/ 0 w 3483429"/>
              <a:gd name="T5" fmla="*/ 0 h 1017612"/>
              <a:gd name="T6" fmla="*/ 0 60000 65536"/>
              <a:gd name="T7" fmla="*/ 0 60000 65536"/>
              <a:gd name="T8" fmla="*/ 0 60000 65536"/>
              <a:gd name="T9" fmla="*/ 0 w 3483429"/>
              <a:gd name="T10" fmla="*/ 0 h 1017612"/>
              <a:gd name="T11" fmla="*/ 3483429 w 3483429"/>
              <a:gd name="T12" fmla="*/ 1017612 h 1017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3429" h="1017612">
                <a:moveTo>
                  <a:pt x="0" y="1017612"/>
                </a:moveTo>
                <a:cubicBezTo>
                  <a:pt x="602343" y="674107"/>
                  <a:pt x="1204686" y="330602"/>
                  <a:pt x="1785257" y="161269"/>
                </a:cubicBezTo>
                <a:cubicBezTo>
                  <a:pt x="2365828" y="-8064"/>
                  <a:pt x="2924628" y="-3226"/>
                  <a:pt x="3483429" y="1612"/>
                </a:cubicBezTo>
              </a:path>
            </a:pathLst>
          </a:custGeom>
          <a:noFill/>
          <a:ln w="69850">
            <a:solidFill>
              <a:srgbClr val="7030A0">
                <a:alpha val="70195"/>
              </a:srgbClr>
            </a:solidFill>
            <a:round/>
            <a:headEnd/>
            <a:tailEnd type="triangle" w="med" len="med"/>
          </a:ln>
        </p:spPr>
        <p:txBody>
          <a:bodyPr lIns="109728" tIns="54864" rIns="109728" bIns="54864" anchor="ctr"/>
          <a:lstStyle/>
          <a:p>
            <a:endParaRPr lang="it-IT"/>
          </a:p>
        </p:txBody>
      </p:sp>
      <p:sp>
        <p:nvSpPr>
          <p:cNvPr id="32808" name="Figura a mano libera 10"/>
          <p:cNvSpPr>
            <a:spLocks/>
          </p:cNvSpPr>
          <p:nvPr/>
        </p:nvSpPr>
        <p:spPr bwMode="auto">
          <a:xfrm flipV="1">
            <a:off x="1806575" y="4117975"/>
            <a:ext cx="1757363" cy="477838"/>
          </a:xfrm>
          <a:custGeom>
            <a:avLst/>
            <a:gdLst>
              <a:gd name="T0" fmla="*/ 0 w 3483429"/>
              <a:gd name="T1" fmla="*/ 0 h 1017612"/>
              <a:gd name="T2" fmla="*/ 0 w 3483429"/>
              <a:gd name="T3" fmla="*/ 0 h 1017612"/>
              <a:gd name="T4" fmla="*/ 0 w 3483429"/>
              <a:gd name="T5" fmla="*/ 0 h 1017612"/>
              <a:gd name="T6" fmla="*/ 0 60000 65536"/>
              <a:gd name="T7" fmla="*/ 0 60000 65536"/>
              <a:gd name="T8" fmla="*/ 0 60000 65536"/>
              <a:gd name="T9" fmla="*/ 0 w 3483429"/>
              <a:gd name="T10" fmla="*/ 0 h 1017612"/>
              <a:gd name="T11" fmla="*/ 3483429 w 3483429"/>
              <a:gd name="T12" fmla="*/ 1017612 h 1017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3429" h="1017612">
                <a:moveTo>
                  <a:pt x="0" y="1017612"/>
                </a:moveTo>
                <a:cubicBezTo>
                  <a:pt x="602343" y="674107"/>
                  <a:pt x="1204686" y="330602"/>
                  <a:pt x="1785257" y="161269"/>
                </a:cubicBezTo>
                <a:cubicBezTo>
                  <a:pt x="2365828" y="-8064"/>
                  <a:pt x="2924628" y="-3226"/>
                  <a:pt x="3483429" y="1612"/>
                </a:cubicBezTo>
              </a:path>
            </a:pathLst>
          </a:custGeom>
          <a:noFill/>
          <a:ln w="69850">
            <a:solidFill>
              <a:srgbClr val="008000">
                <a:alpha val="70195"/>
              </a:srgbClr>
            </a:solidFill>
            <a:round/>
            <a:headEnd/>
            <a:tailEnd type="triangle" w="med" len="med"/>
          </a:ln>
        </p:spPr>
        <p:txBody>
          <a:bodyPr lIns="109728" tIns="54864" rIns="109728" bIns="54864" anchor="ctr"/>
          <a:lstStyle/>
          <a:p>
            <a:endParaRPr lang="it-IT"/>
          </a:p>
        </p:txBody>
      </p:sp>
      <p:sp>
        <p:nvSpPr>
          <p:cNvPr id="32" name="Ovale 31"/>
          <p:cNvSpPr/>
          <p:nvPr/>
        </p:nvSpPr>
        <p:spPr bwMode="auto">
          <a:xfrm>
            <a:off x="1358975" y="2991049"/>
            <a:ext cx="105916" cy="105916"/>
          </a:xfrm>
          <a:prstGeom prst="ellipse">
            <a:avLst/>
          </a:prstGeom>
          <a:solidFill>
            <a:srgbClr val="FF0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148716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1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76" name="Figura a mano libera 11"/>
          <p:cNvSpPr>
            <a:spLocks/>
          </p:cNvSpPr>
          <p:nvPr/>
        </p:nvSpPr>
        <p:spPr bwMode="auto">
          <a:xfrm flipV="1">
            <a:off x="2311400" y="3359150"/>
            <a:ext cx="1252538" cy="265113"/>
          </a:xfrm>
          <a:custGeom>
            <a:avLst/>
            <a:gdLst>
              <a:gd name="T0" fmla="*/ 0 w 3483429"/>
              <a:gd name="T1" fmla="*/ 0 h 1017612"/>
              <a:gd name="T2" fmla="*/ 0 w 3483429"/>
              <a:gd name="T3" fmla="*/ 0 h 1017612"/>
              <a:gd name="T4" fmla="*/ 0 w 3483429"/>
              <a:gd name="T5" fmla="*/ 0 h 1017612"/>
              <a:gd name="T6" fmla="*/ 0 60000 65536"/>
              <a:gd name="T7" fmla="*/ 0 60000 65536"/>
              <a:gd name="T8" fmla="*/ 0 60000 65536"/>
              <a:gd name="T9" fmla="*/ 0 w 3483429"/>
              <a:gd name="T10" fmla="*/ 0 h 1017612"/>
              <a:gd name="T11" fmla="*/ 3483429 w 3483429"/>
              <a:gd name="T12" fmla="*/ 1017612 h 1017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3429" h="1017612">
                <a:moveTo>
                  <a:pt x="0" y="1017612"/>
                </a:moveTo>
                <a:cubicBezTo>
                  <a:pt x="602343" y="674107"/>
                  <a:pt x="1204686" y="330602"/>
                  <a:pt x="1785257" y="161269"/>
                </a:cubicBezTo>
                <a:cubicBezTo>
                  <a:pt x="2365828" y="-8064"/>
                  <a:pt x="2924628" y="-3226"/>
                  <a:pt x="3483429" y="1612"/>
                </a:cubicBezTo>
              </a:path>
            </a:pathLst>
          </a:custGeom>
          <a:noFill/>
          <a:ln w="69850">
            <a:solidFill>
              <a:schemeClr val="accent5">
                <a:lumMod val="75000"/>
                <a:alpha val="70195"/>
              </a:schemeClr>
            </a:solidFill>
            <a:round/>
            <a:headEnd/>
            <a:tailEnd type="triangle" w="med" len="med"/>
          </a:ln>
          <a:extLst/>
        </p:spPr>
        <p:txBody>
          <a:bodyPr lIns="109728" tIns="54864" rIns="109728" bIns="5486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Ovale 33"/>
          <p:cNvSpPr/>
          <p:nvPr/>
        </p:nvSpPr>
        <p:spPr bwMode="auto">
          <a:xfrm>
            <a:off x="3000838" y="3209059"/>
            <a:ext cx="105916" cy="105916"/>
          </a:xfrm>
          <a:prstGeom prst="ellipse">
            <a:avLst/>
          </a:prstGeom>
          <a:solidFill>
            <a:srgbClr val="FF0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148716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1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Ovale 32"/>
          <p:cNvSpPr/>
          <p:nvPr/>
        </p:nvSpPr>
        <p:spPr bwMode="auto">
          <a:xfrm>
            <a:off x="511544" y="2461401"/>
            <a:ext cx="105916" cy="105916"/>
          </a:xfrm>
          <a:prstGeom prst="ellipse">
            <a:avLst/>
          </a:prstGeom>
          <a:solidFill>
            <a:srgbClr val="FF0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148716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1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Ovale 34"/>
          <p:cNvSpPr/>
          <p:nvPr/>
        </p:nvSpPr>
        <p:spPr bwMode="auto">
          <a:xfrm>
            <a:off x="2841947" y="2461401"/>
            <a:ext cx="105916" cy="105916"/>
          </a:xfrm>
          <a:prstGeom prst="ellipse">
            <a:avLst/>
          </a:prstGeom>
          <a:solidFill>
            <a:srgbClr val="FF0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148716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1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Ovale 35"/>
          <p:cNvSpPr/>
          <p:nvPr/>
        </p:nvSpPr>
        <p:spPr bwMode="auto">
          <a:xfrm>
            <a:off x="2112623" y="2355485"/>
            <a:ext cx="105916" cy="105916"/>
          </a:xfrm>
          <a:prstGeom prst="ellipse">
            <a:avLst/>
          </a:prstGeom>
          <a:solidFill>
            <a:srgbClr val="FFC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148716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1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825" name="Rettangolo 4"/>
          <p:cNvSpPr>
            <a:spLocks noChangeArrowheads="1"/>
          </p:cNvSpPr>
          <p:nvPr/>
        </p:nvSpPr>
        <p:spPr bwMode="auto">
          <a:xfrm>
            <a:off x="1377950" y="5913438"/>
            <a:ext cx="77041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it-IT" sz="1600" b="1">
                <a:latin typeface="Calibri" pitchFamily="34" charset="0"/>
              </a:rPr>
              <a:t>(*) </a:t>
            </a:r>
            <a:r>
              <a:rPr lang="it-IT" altLang="it-IT" sz="1400" b="1">
                <a:latin typeface="Calibri" pitchFamily="34" charset="0"/>
              </a:rPr>
              <a:t>ipotesi da validare dopo un percorso di sperimentazione in un area significativa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Modello territoriale nel Comune di Bologna</a:t>
            </a:r>
            <a:endParaRPr/>
          </a:p>
        </p:txBody>
      </p:sp>
      <p:sp>
        <p:nvSpPr>
          <p:cNvPr id="32827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22B29-3313-4711-B46B-DEFF521184E8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z="1200" smtClean="0">
              <a:latin typeface="Verdana" pitchFamily="34" charset="0"/>
            </a:endParaRPr>
          </a:p>
        </p:txBody>
      </p:sp>
      <p:sp>
        <p:nvSpPr>
          <p:cNvPr id="31" name="Rettangolo 30"/>
          <p:cNvSpPr/>
          <p:nvPr/>
        </p:nvSpPr>
        <p:spPr bwMode="auto">
          <a:xfrm>
            <a:off x="2771800" y="836712"/>
            <a:ext cx="3197154" cy="4172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Sistema integrato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836613"/>
            <a:ext cx="5397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CasellaDiTesto 1"/>
          <p:cNvSpPr txBox="1">
            <a:spLocks noChangeArrowheads="1"/>
          </p:cNvSpPr>
          <p:nvPr/>
        </p:nvSpPr>
        <p:spPr bwMode="auto">
          <a:xfrm>
            <a:off x="179388" y="5986463"/>
            <a:ext cx="3455987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ヒラギノ角ゴ Pro W3" pitchFamily="-105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dirty="0">
                <a:latin typeface="+mn-lt"/>
              </a:rPr>
              <a:t>In fase di definizione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Realizzazione mini isole: tipologia contenitori</a:t>
            </a:r>
            <a:endParaRPr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510118-C7FA-4DF5-B5D4-BBDE37857982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sz="1200" smtClean="0">
              <a:latin typeface="Verdana" pitchFamily="34" charset="0"/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32400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 l="17159" r="17055" b="31213"/>
          <a:stretch>
            <a:fillRect/>
          </a:stretch>
        </p:blipFill>
        <p:spPr bwMode="auto">
          <a:xfrm>
            <a:off x="6421438" y="1236663"/>
            <a:ext cx="2362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8" descr="C:\Users\valeria.vincenzi\Desktop\evoluzione 1.jpg"/>
          <p:cNvPicPr>
            <a:picLocks noChangeAspect="1" noChangeArrowheads="1"/>
          </p:cNvPicPr>
          <p:nvPr/>
        </p:nvPicPr>
        <p:blipFill>
          <a:blip r:embed="rId3"/>
          <a:srcRect l="13000" t="4132" r="12558" b="4581"/>
          <a:stretch>
            <a:fillRect/>
          </a:stretch>
        </p:blipFill>
        <p:spPr bwMode="auto">
          <a:xfrm>
            <a:off x="179388" y="692150"/>
            <a:ext cx="6110287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it-IT" smtClean="0"/>
              <a:t>Road-</a:t>
            </a:r>
            <a:r>
              <a:rPr altLang="it-IT" err="1" smtClean="0"/>
              <a:t>map</a:t>
            </a:r>
            <a:r>
              <a:rPr altLang="it-IT" smtClean="0"/>
              <a:t> </a:t>
            </a:r>
            <a:r>
              <a:rPr altLang="it-IT"/>
              <a:t>dell’avanzamento dei cantieri</a:t>
            </a:r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11C6DC-A406-4189-B44D-F2C0203FD42A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z="1200" smtClean="0">
              <a:latin typeface="Verdana" pitchFamily="34" charset="0"/>
            </a:endParaRPr>
          </a:p>
        </p:txBody>
      </p:sp>
      <p:sp>
        <p:nvSpPr>
          <p:cNvPr id="35846" name="CasellaDiTesto 7"/>
          <p:cNvSpPr txBox="1">
            <a:spLocks noChangeArrowheads="1"/>
          </p:cNvSpPr>
          <p:nvPr/>
        </p:nvSpPr>
        <p:spPr bwMode="auto">
          <a:xfrm>
            <a:off x="-11113" y="422275"/>
            <a:ext cx="48704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Stralcio 1 – San Vitale settore 1</a:t>
            </a:r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4"/>
          <a:srcRect l="8179" t="66457" r="10378"/>
          <a:stretch>
            <a:fillRect/>
          </a:stretch>
        </p:blipFill>
        <p:spPr bwMode="auto">
          <a:xfrm>
            <a:off x="6145213" y="5445125"/>
            <a:ext cx="291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CasellaDiTesto 20"/>
          <p:cNvSpPr txBox="1">
            <a:spLocks noChangeArrowheads="1"/>
          </p:cNvSpPr>
          <p:nvPr/>
        </p:nvSpPr>
        <p:spPr bwMode="auto">
          <a:xfrm>
            <a:off x="6089650" y="836613"/>
            <a:ext cx="305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8000"/>
                </a:solidFill>
                <a:latin typeface="Calibri" pitchFamily="34" charset="0"/>
              </a:rPr>
              <a:t>Situazione attuale: </a:t>
            </a:r>
            <a:r>
              <a:rPr lang="it-IT" sz="2000" b="1">
                <a:solidFill>
                  <a:srgbClr val="008000"/>
                </a:solidFill>
                <a:latin typeface="Calibri" pitchFamily="34" charset="0"/>
              </a:rPr>
              <a:t>RD ~ 25%</a:t>
            </a: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395288" y="6092825"/>
            <a:ext cx="352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008000"/>
                </a:solidFill>
              </a:rPr>
              <a:t>estate 2014-18 isole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1" descr="C:\Users\valeria.vincenzi\Desktop\evoluzione 8.jpg"/>
          <p:cNvPicPr>
            <a:picLocks noChangeAspect="1" noChangeArrowheads="1"/>
          </p:cNvPicPr>
          <p:nvPr/>
        </p:nvPicPr>
        <p:blipFill>
          <a:blip r:embed="rId2"/>
          <a:srcRect l="13000" t="4132" r="12558" b="4581"/>
          <a:stretch>
            <a:fillRect/>
          </a:stretch>
        </p:blipFill>
        <p:spPr bwMode="auto">
          <a:xfrm>
            <a:off x="0" y="765175"/>
            <a:ext cx="6110288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it-IT"/>
              <a:t>Road-</a:t>
            </a:r>
            <a:r>
              <a:rPr altLang="it-IT" err="1"/>
              <a:t>map</a:t>
            </a:r>
            <a:r>
              <a:rPr altLang="it-IT"/>
              <a:t> dell’avanzamento dei cantieri</a:t>
            </a:r>
            <a:endParaRPr/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8B8955-C952-4650-A25E-0C8D60AB4BA6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z="1200" smtClean="0">
              <a:latin typeface="Verdana" pitchFamily="34" charset="0"/>
            </a:endParaRPr>
          </a:p>
        </p:txBody>
      </p:sp>
      <p:sp>
        <p:nvSpPr>
          <p:cNvPr id="36868" name="CasellaDiTesto 11"/>
          <p:cNvSpPr txBox="1">
            <a:spLocks noChangeArrowheads="1"/>
          </p:cNvSpPr>
          <p:nvPr/>
        </p:nvSpPr>
        <p:spPr bwMode="auto">
          <a:xfrm>
            <a:off x="-11113" y="422275"/>
            <a:ext cx="48704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Stralcio 3 – Saragozza-Santo Stefano settore 3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1055" y="6053226"/>
            <a:ext cx="303348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it-IT"/>
            </a:defPPr>
            <a:lvl1pPr algn="ctr">
              <a:defRPr sz="2400" b="1">
                <a:ln w="0"/>
                <a:solidFill>
                  <a:srgbClr val="008000"/>
                </a:solidFill>
                <a:effectLst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latin typeface="+mn-lt"/>
              </a:rPr>
              <a:t>primavera 2016</a:t>
            </a:r>
            <a:endParaRPr lang="it-IT" dirty="0">
              <a:latin typeface="+mn-lt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/>
          <a:srcRect b="32751"/>
          <a:stretch>
            <a:fillRect/>
          </a:stretch>
        </p:blipFill>
        <p:spPr bwMode="auto">
          <a:xfrm>
            <a:off x="6145213" y="1206500"/>
            <a:ext cx="2708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/>
          <a:srcRect l="19313" r="19040" b="30965"/>
          <a:stretch>
            <a:fillRect/>
          </a:stretch>
        </p:blipFill>
        <p:spPr bwMode="auto">
          <a:xfrm>
            <a:off x="6480175" y="3348038"/>
            <a:ext cx="23495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5"/>
          <a:srcRect l="8179" t="66457" r="10378"/>
          <a:stretch>
            <a:fillRect/>
          </a:stretch>
        </p:blipFill>
        <p:spPr bwMode="auto">
          <a:xfrm>
            <a:off x="6145213" y="5445125"/>
            <a:ext cx="291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168885" y="3284984"/>
            <a:ext cx="939619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0"/>
                <a:solidFill>
                  <a:srgbClr val="008000"/>
                </a:solidFill>
                <a:latin typeface="+mn-lt"/>
              </a:rPr>
              <a:t>52%</a:t>
            </a:r>
          </a:p>
        </p:txBody>
      </p:sp>
      <p:sp>
        <p:nvSpPr>
          <p:cNvPr id="36874" name="CasellaDiTesto 18"/>
          <p:cNvSpPr txBox="1">
            <a:spLocks noChangeArrowheads="1"/>
          </p:cNvSpPr>
          <p:nvPr/>
        </p:nvSpPr>
        <p:spPr bwMode="auto">
          <a:xfrm>
            <a:off x="6089650" y="836613"/>
            <a:ext cx="305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8000"/>
                </a:solidFill>
                <a:latin typeface="Calibri" pitchFamily="34" charset="0"/>
              </a:rPr>
              <a:t>Situazione attuale: </a:t>
            </a:r>
            <a:r>
              <a:rPr lang="it-IT" sz="2000" b="1">
                <a:solidFill>
                  <a:srgbClr val="008000"/>
                </a:solidFill>
                <a:latin typeface="Calibri" pitchFamily="34" charset="0"/>
              </a:rPr>
              <a:t>RD ~ 25%</a:t>
            </a:r>
          </a:p>
        </p:txBody>
      </p:sp>
      <p:sp>
        <p:nvSpPr>
          <p:cNvPr id="36875" name="CasellaDiTesto 19"/>
          <p:cNvSpPr txBox="1">
            <a:spLocks noChangeArrowheads="1"/>
          </p:cNvSpPr>
          <p:nvPr/>
        </p:nvSpPr>
        <p:spPr bwMode="auto">
          <a:xfrm>
            <a:off x="6084888" y="2789238"/>
            <a:ext cx="3054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8000"/>
                </a:solidFill>
                <a:latin typeface="Calibri" pitchFamily="34" charset="0"/>
              </a:rPr>
              <a:t>Previsione futura: RD</a:t>
            </a:r>
          </a:p>
          <a:p>
            <a:r>
              <a:rPr lang="it-IT" sz="1400" b="1">
                <a:solidFill>
                  <a:srgbClr val="008000"/>
                </a:solidFill>
                <a:latin typeface="Calibri" pitchFamily="34" charset="0"/>
              </a:rPr>
              <a:t>(valore a regime)</a:t>
            </a:r>
            <a:endParaRPr lang="it-IT" sz="2000" b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0" y="5229200"/>
            <a:ext cx="233975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0"/>
                <a:solidFill>
                  <a:srgbClr val="008000"/>
                </a:solidFill>
                <a:latin typeface="+mn-lt"/>
              </a:rPr>
              <a:t>100% del centro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0"/>
                <a:solidFill>
                  <a:srgbClr val="008000"/>
                </a:solidFill>
                <a:latin typeface="+mn-lt"/>
              </a:rPr>
              <a:t>(tot. 140 isole)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404813"/>
            <a:ext cx="8048625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Adeguamento isole interrate esistenti: es. Belvedere</a:t>
            </a:r>
            <a:endParaRPr/>
          </a:p>
        </p:txBody>
      </p:sp>
      <p:sp>
        <p:nvSpPr>
          <p:cNvPr id="37891" name="Segnaposto numero diapositiva 4"/>
          <p:cNvSpPr>
            <a:spLocks noGrp="1"/>
          </p:cNvSpPr>
          <p:nvPr>
            <p:ph type="sldNum" sz="quarter" idx="10"/>
          </p:nvPr>
        </p:nvSpPr>
        <p:spPr bwMode="auto">
          <a:xfrm>
            <a:off x="7596188" y="6473825"/>
            <a:ext cx="1485900" cy="384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3612DC-5C0B-40A1-98B0-3805899B9CF9}" type="slidenum">
              <a:rPr lang="it-IT" sz="1200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z="1200" smtClean="0">
              <a:latin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9772" y="5949280"/>
            <a:ext cx="410445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cap="all" dirty="0">
                <a:ln w="0"/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Cassone </a:t>
            </a:r>
            <a:r>
              <a:rPr lang="it-IT" sz="2000" b="1" cap="all" dirty="0" err="1">
                <a:ln w="0"/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bivano</a:t>
            </a:r>
            <a:endParaRPr lang="it-IT" sz="2000" b="1" cap="all" dirty="0">
              <a:ln w="0"/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411413" y="5084763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tx2"/>
                </a:solidFill>
                <a:latin typeface="Calibri" pitchFamily="34" charset="0"/>
              </a:rPr>
              <a:t>cartone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4643438" y="3514725"/>
            <a:ext cx="3746500" cy="2146300"/>
          </a:xfrm>
          <a:custGeom>
            <a:avLst/>
            <a:gdLst>
              <a:gd name="connsiteX0" fmla="*/ 2133600 w 7645400"/>
              <a:gd name="connsiteY0" fmla="*/ 0 h 2273300"/>
              <a:gd name="connsiteX1" fmla="*/ 0 w 7645400"/>
              <a:gd name="connsiteY1" fmla="*/ 2108200 h 2273300"/>
              <a:gd name="connsiteX2" fmla="*/ 3695700 w 7645400"/>
              <a:gd name="connsiteY2" fmla="*/ 2273300 h 2273300"/>
              <a:gd name="connsiteX3" fmla="*/ 7645400 w 7645400"/>
              <a:gd name="connsiteY3" fmla="*/ 2171700 h 2273300"/>
              <a:gd name="connsiteX4" fmla="*/ 5473700 w 7645400"/>
              <a:gd name="connsiteY4" fmla="*/ 63500 h 2273300"/>
              <a:gd name="connsiteX5" fmla="*/ 5410200 w 7645400"/>
              <a:gd name="connsiteY5" fmla="*/ 749300 h 2273300"/>
              <a:gd name="connsiteX6" fmla="*/ 5562600 w 7645400"/>
              <a:gd name="connsiteY6" fmla="*/ 1003300 h 2273300"/>
              <a:gd name="connsiteX7" fmla="*/ 5562600 w 7645400"/>
              <a:gd name="connsiteY7" fmla="*/ 1117600 h 2273300"/>
              <a:gd name="connsiteX0" fmla="*/ 2133600 w 7645400"/>
              <a:gd name="connsiteY0" fmla="*/ 0 h 2273300"/>
              <a:gd name="connsiteX1" fmla="*/ 0 w 7645400"/>
              <a:gd name="connsiteY1" fmla="*/ 2108200 h 2273300"/>
              <a:gd name="connsiteX2" fmla="*/ 3695700 w 7645400"/>
              <a:gd name="connsiteY2" fmla="*/ 2273300 h 2273300"/>
              <a:gd name="connsiteX3" fmla="*/ 7645400 w 7645400"/>
              <a:gd name="connsiteY3" fmla="*/ 2171700 h 2273300"/>
              <a:gd name="connsiteX4" fmla="*/ 5473700 w 7645400"/>
              <a:gd name="connsiteY4" fmla="*/ 63500 h 2273300"/>
              <a:gd name="connsiteX5" fmla="*/ 5410200 w 7645400"/>
              <a:gd name="connsiteY5" fmla="*/ 749300 h 2273300"/>
              <a:gd name="connsiteX6" fmla="*/ 5562600 w 7645400"/>
              <a:gd name="connsiteY6" fmla="*/ 1003300 h 2273300"/>
              <a:gd name="connsiteX0" fmla="*/ 2133600 w 7645400"/>
              <a:gd name="connsiteY0" fmla="*/ 0 h 2273300"/>
              <a:gd name="connsiteX1" fmla="*/ 0 w 7645400"/>
              <a:gd name="connsiteY1" fmla="*/ 2108200 h 2273300"/>
              <a:gd name="connsiteX2" fmla="*/ 3695700 w 7645400"/>
              <a:gd name="connsiteY2" fmla="*/ 2273300 h 2273300"/>
              <a:gd name="connsiteX3" fmla="*/ 7645400 w 7645400"/>
              <a:gd name="connsiteY3" fmla="*/ 2171700 h 2273300"/>
              <a:gd name="connsiteX4" fmla="*/ 5473700 w 7645400"/>
              <a:gd name="connsiteY4" fmla="*/ 63500 h 2273300"/>
              <a:gd name="connsiteX5" fmla="*/ 5410200 w 7645400"/>
              <a:gd name="connsiteY5" fmla="*/ 749300 h 2273300"/>
              <a:gd name="connsiteX0" fmla="*/ 2133600 w 7645400"/>
              <a:gd name="connsiteY0" fmla="*/ 0 h 2273300"/>
              <a:gd name="connsiteX1" fmla="*/ 0 w 7645400"/>
              <a:gd name="connsiteY1" fmla="*/ 2108200 h 2273300"/>
              <a:gd name="connsiteX2" fmla="*/ 3695700 w 7645400"/>
              <a:gd name="connsiteY2" fmla="*/ 2273300 h 2273300"/>
              <a:gd name="connsiteX3" fmla="*/ 7645400 w 7645400"/>
              <a:gd name="connsiteY3" fmla="*/ 2171700 h 2273300"/>
              <a:gd name="connsiteX4" fmla="*/ 5473700 w 7645400"/>
              <a:gd name="connsiteY4" fmla="*/ 63500 h 2273300"/>
              <a:gd name="connsiteX0" fmla="*/ 0 w 5511800"/>
              <a:gd name="connsiteY0" fmla="*/ 0 h 2273300"/>
              <a:gd name="connsiteX1" fmla="*/ 1651000 w 5511800"/>
              <a:gd name="connsiteY1" fmla="*/ 1295400 h 2273300"/>
              <a:gd name="connsiteX2" fmla="*/ 1562100 w 5511800"/>
              <a:gd name="connsiteY2" fmla="*/ 2273300 h 2273300"/>
              <a:gd name="connsiteX3" fmla="*/ 5511800 w 5511800"/>
              <a:gd name="connsiteY3" fmla="*/ 2171700 h 2273300"/>
              <a:gd name="connsiteX4" fmla="*/ 3340100 w 5511800"/>
              <a:gd name="connsiteY4" fmla="*/ 63500 h 2273300"/>
              <a:gd name="connsiteX0" fmla="*/ 88900 w 3949700"/>
              <a:gd name="connsiteY0" fmla="*/ 1231900 h 2209800"/>
              <a:gd name="connsiteX1" fmla="*/ 0 w 3949700"/>
              <a:gd name="connsiteY1" fmla="*/ 2209800 h 2209800"/>
              <a:gd name="connsiteX2" fmla="*/ 3949700 w 3949700"/>
              <a:gd name="connsiteY2" fmla="*/ 2108200 h 2209800"/>
              <a:gd name="connsiteX3" fmla="*/ 1778000 w 3949700"/>
              <a:gd name="connsiteY3" fmla="*/ 0 h 2209800"/>
              <a:gd name="connsiteX0" fmla="*/ 203200 w 3949700"/>
              <a:gd name="connsiteY0" fmla="*/ 1206500 h 2209800"/>
              <a:gd name="connsiteX1" fmla="*/ 0 w 3949700"/>
              <a:gd name="connsiteY1" fmla="*/ 2209800 h 2209800"/>
              <a:gd name="connsiteX2" fmla="*/ 3949700 w 3949700"/>
              <a:gd name="connsiteY2" fmla="*/ 2108200 h 2209800"/>
              <a:gd name="connsiteX3" fmla="*/ 1778000 w 3949700"/>
              <a:gd name="connsiteY3" fmla="*/ 0 h 2209800"/>
              <a:gd name="connsiteX0" fmla="*/ 88900 w 3835400"/>
              <a:gd name="connsiteY0" fmla="*/ 1206500 h 2209800"/>
              <a:gd name="connsiteX1" fmla="*/ 0 w 3835400"/>
              <a:gd name="connsiteY1" fmla="*/ 2209800 h 2209800"/>
              <a:gd name="connsiteX2" fmla="*/ 3835400 w 3835400"/>
              <a:gd name="connsiteY2" fmla="*/ 2108200 h 2209800"/>
              <a:gd name="connsiteX3" fmla="*/ 1663700 w 3835400"/>
              <a:gd name="connsiteY3" fmla="*/ 0 h 2209800"/>
              <a:gd name="connsiteX0" fmla="*/ 38100 w 3784600"/>
              <a:gd name="connsiteY0" fmla="*/ 1206500 h 2159000"/>
              <a:gd name="connsiteX1" fmla="*/ 0 w 3784600"/>
              <a:gd name="connsiteY1" fmla="*/ 2159000 h 2159000"/>
              <a:gd name="connsiteX2" fmla="*/ 3784600 w 3784600"/>
              <a:gd name="connsiteY2" fmla="*/ 2108200 h 2159000"/>
              <a:gd name="connsiteX3" fmla="*/ 1612900 w 3784600"/>
              <a:gd name="connsiteY3" fmla="*/ 0 h 2159000"/>
              <a:gd name="connsiteX0" fmla="*/ 0 w 3746500"/>
              <a:gd name="connsiteY0" fmla="*/ 1206500 h 2159000"/>
              <a:gd name="connsiteX1" fmla="*/ 50800 w 3746500"/>
              <a:gd name="connsiteY1" fmla="*/ 2159000 h 2159000"/>
              <a:gd name="connsiteX2" fmla="*/ 3746500 w 3746500"/>
              <a:gd name="connsiteY2" fmla="*/ 2108200 h 2159000"/>
              <a:gd name="connsiteX3" fmla="*/ 1574800 w 3746500"/>
              <a:gd name="connsiteY3" fmla="*/ 0 h 2159000"/>
              <a:gd name="connsiteX0" fmla="*/ 0 w 3746500"/>
              <a:gd name="connsiteY0" fmla="*/ 1206500 h 2146300"/>
              <a:gd name="connsiteX1" fmla="*/ 12700 w 3746500"/>
              <a:gd name="connsiteY1" fmla="*/ 2146300 h 2146300"/>
              <a:gd name="connsiteX2" fmla="*/ 3746500 w 3746500"/>
              <a:gd name="connsiteY2" fmla="*/ 2108200 h 2146300"/>
              <a:gd name="connsiteX3" fmla="*/ 1574800 w 3746500"/>
              <a:gd name="connsiteY3" fmla="*/ 0 h 2146300"/>
              <a:gd name="connsiteX0" fmla="*/ 0 w 3746500"/>
              <a:gd name="connsiteY0" fmla="*/ 1257300 h 2146300"/>
              <a:gd name="connsiteX1" fmla="*/ 12700 w 3746500"/>
              <a:gd name="connsiteY1" fmla="*/ 2146300 h 2146300"/>
              <a:gd name="connsiteX2" fmla="*/ 3746500 w 3746500"/>
              <a:gd name="connsiteY2" fmla="*/ 2108200 h 2146300"/>
              <a:gd name="connsiteX3" fmla="*/ 1574800 w 3746500"/>
              <a:gd name="connsiteY3" fmla="*/ 0 h 2146300"/>
              <a:gd name="connsiteX0" fmla="*/ 0 w 3746500"/>
              <a:gd name="connsiteY0" fmla="*/ 1206500 h 2146300"/>
              <a:gd name="connsiteX1" fmla="*/ 12700 w 3746500"/>
              <a:gd name="connsiteY1" fmla="*/ 2146300 h 2146300"/>
              <a:gd name="connsiteX2" fmla="*/ 3746500 w 3746500"/>
              <a:gd name="connsiteY2" fmla="*/ 2108200 h 2146300"/>
              <a:gd name="connsiteX3" fmla="*/ 1574800 w 3746500"/>
              <a:gd name="connsiteY3" fmla="*/ 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6500" h="2146300">
                <a:moveTo>
                  <a:pt x="0" y="1206500"/>
                </a:moveTo>
                <a:lnTo>
                  <a:pt x="12700" y="2146300"/>
                </a:lnTo>
                <a:lnTo>
                  <a:pt x="3746500" y="2108200"/>
                </a:lnTo>
                <a:lnTo>
                  <a:pt x="1574800" y="0"/>
                </a:ln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5076825" y="5084763"/>
            <a:ext cx="237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indifferenziato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6264275" y="804863"/>
            <a:ext cx="1952625" cy="400050"/>
          </a:xfrm>
          <a:prstGeom prst="rect">
            <a:avLst/>
          </a:prstGeom>
          <a:solidFill>
            <a:srgbClr val="FFFF00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latin typeface="Calibri" pitchFamily="34" charset="0"/>
              </a:rPr>
              <a:t>organico</a:t>
            </a: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6732588" y="1174750"/>
            <a:ext cx="508000" cy="7413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7105650" y="1174750"/>
            <a:ext cx="134938" cy="7413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4" idx="2"/>
          </p:cNvCxnSpPr>
          <p:nvPr/>
        </p:nvCxnSpPr>
        <p:spPr>
          <a:xfrm>
            <a:off x="7240588" y="1204913"/>
            <a:ext cx="355600" cy="711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igura a mano libera 14"/>
          <p:cNvSpPr/>
          <p:nvPr/>
        </p:nvSpPr>
        <p:spPr>
          <a:xfrm flipH="1">
            <a:off x="755650" y="3500438"/>
            <a:ext cx="3732213" cy="2138362"/>
          </a:xfrm>
          <a:custGeom>
            <a:avLst/>
            <a:gdLst>
              <a:gd name="connsiteX0" fmla="*/ 2133600 w 7645400"/>
              <a:gd name="connsiteY0" fmla="*/ 0 h 2273300"/>
              <a:gd name="connsiteX1" fmla="*/ 0 w 7645400"/>
              <a:gd name="connsiteY1" fmla="*/ 2108200 h 2273300"/>
              <a:gd name="connsiteX2" fmla="*/ 3695700 w 7645400"/>
              <a:gd name="connsiteY2" fmla="*/ 2273300 h 2273300"/>
              <a:gd name="connsiteX3" fmla="*/ 7645400 w 7645400"/>
              <a:gd name="connsiteY3" fmla="*/ 2171700 h 2273300"/>
              <a:gd name="connsiteX4" fmla="*/ 5473700 w 7645400"/>
              <a:gd name="connsiteY4" fmla="*/ 63500 h 2273300"/>
              <a:gd name="connsiteX5" fmla="*/ 5410200 w 7645400"/>
              <a:gd name="connsiteY5" fmla="*/ 749300 h 2273300"/>
              <a:gd name="connsiteX6" fmla="*/ 5562600 w 7645400"/>
              <a:gd name="connsiteY6" fmla="*/ 1003300 h 2273300"/>
              <a:gd name="connsiteX7" fmla="*/ 5562600 w 7645400"/>
              <a:gd name="connsiteY7" fmla="*/ 1117600 h 2273300"/>
              <a:gd name="connsiteX0" fmla="*/ 2133600 w 7645400"/>
              <a:gd name="connsiteY0" fmla="*/ 0 h 2273300"/>
              <a:gd name="connsiteX1" fmla="*/ 0 w 7645400"/>
              <a:gd name="connsiteY1" fmla="*/ 2108200 h 2273300"/>
              <a:gd name="connsiteX2" fmla="*/ 3695700 w 7645400"/>
              <a:gd name="connsiteY2" fmla="*/ 2273300 h 2273300"/>
              <a:gd name="connsiteX3" fmla="*/ 7645400 w 7645400"/>
              <a:gd name="connsiteY3" fmla="*/ 2171700 h 2273300"/>
              <a:gd name="connsiteX4" fmla="*/ 5473700 w 7645400"/>
              <a:gd name="connsiteY4" fmla="*/ 63500 h 2273300"/>
              <a:gd name="connsiteX5" fmla="*/ 5410200 w 7645400"/>
              <a:gd name="connsiteY5" fmla="*/ 749300 h 2273300"/>
              <a:gd name="connsiteX6" fmla="*/ 5562600 w 7645400"/>
              <a:gd name="connsiteY6" fmla="*/ 1003300 h 2273300"/>
              <a:gd name="connsiteX0" fmla="*/ 2133600 w 7645400"/>
              <a:gd name="connsiteY0" fmla="*/ 0 h 2273300"/>
              <a:gd name="connsiteX1" fmla="*/ 0 w 7645400"/>
              <a:gd name="connsiteY1" fmla="*/ 2108200 h 2273300"/>
              <a:gd name="connsiteX2" fmla="*/ 3695700 w 7645400"/>
              <a:gd name="connsiteY2" fmla="*/ 2273300 h 2273300"/>
              <a:gd name="connsiteX3" fmla="*/ 7645400 w 7645400"/>
              <a:gd name="connsiteY3" fmla="*/ 2171700 h 2273300"/>
              <a:gd name="connsiteX4" fmla="*/ 5473700 w 7645400"/>
              <a:gd name="connsiteY4" fmla="*/ 63500 h 2273300"/>
              <a:gd name="connsiteX5" fmla="*/ 5410200 w 7645400"/>
              <a:gd name="connsiteY5" fmla="*/ 749300 h 2273300"/>
              <a:gd name="connsiteX0" fmla="*/ 2133600 w 7645400"/>
              <a:gd name="connsiteY0" fmla="*/ 0 h 2273300"/>
              <a:gd name="connsiteX1" fmla="*/ 0 w 7645400"/>
              <a:gd name="connsiteY1" fmla="*/ 2108200 h 2273300"/>
              <a:gd name="connsiteX2" fmla="*/ 3695700 w 7645400"/>
              <a:gd name="connsiteY2" fmla="*/ 2273300 h 2273300"/>
              <a:gd name="connsiteX3" fmla="*/ 7645400 w 7645400"/>
              <a:gd name="connsiteY3" fmla="*/ 2171700 h 2273300"/>
              <a:gd name="connsiteX4" fmla="*/ 5473700 w 7645400"/>
              <a:gd name="connsiteY4" fmla="*/ 63500 h 2273300"/>
              <a:gd name="connsiteX0" fmla="*/ 0 w 5511800"/>
              <a:gd name="connsiteY0" fmla="*/ 0 h 2273300"/>
              <a:gd name="connsiteX1" fmla="*/ 1651000 w 5511800"/>
              <a:gd name="connsiteY1" fmla="*/ 1295400 h 2273300"/>
              <a:gd name="connsiteX2" fmla="*/ 1562100 w 5511800"/>
              <a:gd name="connsiteY2" fmla="*/ 2273300 h 2273300"/>
              <a:gd name="connsiteX3" fmla="*/ 5511800 w 5511800"/>
              <a:gd name="connsiteY3" fmla="*/ 2171700 h 2273300"/>
              <a:gd name="connsiteX4" fmla="*/ 3340100 w 5511800"/>
              <a:gd name="connsiteY4" fmla="*/ 63500 h 2273300"/>
              <a:gd name="connsiteX0" fmla="*/ 88900 w 3949700"/>
              <a:gd name="connsiteY0" fmla="*/ 1231900 h 2209800"/>
              <a:gd name="connsiteX1" fmla="*/ 0 w 3949700"/>
              <a:gd name="connsiteY1" fmla="*/ 2209800 h 2209800"/>
              <a:gd name="connsiteX2" fmla="*/ 3949700 w 3949700"/>
              <a:gd name="connsiteY2" fmla="*/ 2108200 h 2209800"/>
              <a:gd name="connsiteX3" fmla="*/ 1778000 w 3949700"/>
              <a:gd name="connsiteY3" fmla="*/ 0 h 2209800"/>
              <a:gd name="connsiteX0" fmla="*/ 203200 w 3949700"/>
              <a:gd name="connsiteY0" fmla="*/ 1206500 h 2209800"/>
              <a:gd name="connsiteX1" fmla="*/ 0 w 3949700"/>
              <a:gd name="connsiteY1" fmla="*/ 2209800 h 2209800"/>
              <a:gd name="connsiteX2" fmla="*/ 3949700 w 3949700"/>
              <a:gd name="connsiteY2" fmla="*/ 2108200 h 2209800"/>
              <a:gd name="connsiteX3" fmla="*/ 1778000 w 3949700"/>
              <a:gd name="connsiteY3" fmla="*/ 0 h 2209800"/>
              <a:gd name="connsiteX0" fmla="*/ 88900 w 3835400"/>
              <a:gd name="connsiteY0" fmla="*/ 1206500 h 2209800"/>
              <a:gd name="connsiteX1" fmla="*/ 0 w 3835400"/>
              <a:gd name="connsiteY1" fmla="*/ 2209800 h 2209800"/>
              <a:gd name="connsiteX2" fmla="*/ 3835400 w 3835400"/>
              <a:gd name="connsiteY2" fmla="*/ 2108200 h 2209800"/>
              <a:gd name="connsiteX3" fmla="*/ 1663700 w 3835400"/>
              <a:gd name="connsiteY3" fmla="*/ 0 h 2209800"/>
              <a:gd name="connsiteX0" fmla="*/ 38100 w 3784600"/>
              <a:gd name="connsiteY0" fmla="*/ 1206500 h 2159000"/>
              <a:gd name="connsiteX1" fmla="*/ 0 w 3784600"/>
              <a:gd name="connsiteY1" fmla="*/ 2159000 h 2159000"/>
              <a:gd name="connsiteX2" fmla="*/ 3784600 w 3784600"/>
              <a:gd name="connsiteY2" fmla="*/ 2108200 h 2159000"/>
              <a:gd name="connsiteX3" fmla="*/ 1612900 w 3784600"/>
              <a:gd name="connsiteY3" fmla="*/ 0 h 2159000"/>
              <a:gd name="connsiteX0" fmla="*/ 0 w 3746500"/>
              <a:gd name="connsiteY0" fmla="*/ 1206500 h 2159000"/>
              <a:gd name="connsiteX1" fmla="*/ 50800 w 3746500"/>
              <a:gd name="connsiteY1" fmla="*/ 2159000 h 2159000"/>
              <a:gd name="connsiteX2" fmla="*/ 3746500 w 3746500"/>
              <a:gd name="connsiteY2" fmla="*/ 2108200 h 2159000"/>
              <a:gd name="connsiteX3" fmla="*/ 1574800 w 3746500"/>
              <a:gd name="connsiteY3" fmla="*/ 0 h 2159000"/>
              <a:gd name="connsiteX0" fmla="*/ 0 w 3746500"/>
              <a:gd name="connsiteY0" fmla="*/ 1206500 h 2146300"/>
              <a:gd name="connsiteX1" fmla="*/ 12700 w 3746500"/>
              <a:gd name="connsiteY1" fmla="*/ 2146300 h 2146300"/>
              <a:gd name="connsiteX2" fmla="*/ 3746500 w 3746500"/>
              <a:gd name="connsiteY2" fmla="*/ 2108200 h 2146300"/>
              <a:gd name="connsiteX3" fmla="*/ 1574800 w 3746500"/>
              <a:gd name="connsiteY3" fmla="*/ 0 h 2146300"/>
              <a:gd name="connsiteX0" fmla="*/ 0 w 3746500"/>
              <a:gd name="connsiteY0" fmla="*/ 1257300 h 2146300"/>
              <a:gd name="connsiteX1" fmla="*/ 12700 w 3746500"/>
              <a:gd name="connsiteY1" fmla="*/ 2146300 h 2146300"/>
              <a:gd name="connsiteX2" fmla="*/ 3746500 w 3746500"/>
              <a:gd name="connsiteY2" fmla="*/ 2108200 h 2146300"/>
              <a:gd name="connsiteX3" fmla="*/ 1574800 w 3746500"/>
              <a:gd name="connsiteY3" fmla="*/ 0 h 2146300"/>
              <a:gd name="connsiteX0" fmla="*/ 0 w 3746500"/>
              <a:gd name="connsiteY0" fmla="*/ 1206500 h 2146300"/>
              <a:gd name="connsiteX1" fmla="*/ 12700 w 3746500"/>
              <a:gd name="connsiteY1" fmla="*/ 2146300 h 2146300"/>
              <a:gd name="connsiteX2" fmla="*/ 3746500 w 3746500"/>
              <a:gd name="connsiteY2" fmla="*/ 2108200 h 2146300"/>
              <a:gd name="connsiteX3" fmla="*/ 1574800 w 3746500"/>
              <a:gd name="connsiteY3" fmla="*/ 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6500" h="2146300">
                <a:moveTo>
                  <a:pt x="0" y="1206500"/>
                </a:moveTo>
                <a:lnTo>
                  <a:pt x="12700" y="2146300"/>
                </a:lnTo>
                <a:lnTo>
                  <a:pt x="3746500" y="2108200"/>
                </a:lnTo>
                <a:lnTo>
                  <a:pt x="1574800" y="0"/>
                </a:lnTo>
              </a:path>
            </a:pathLst>
          </a:cu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525</Words>
  <Application>Microsoft Office PowerPoint</Application>
  <PresentationFormat>Presentazione su schermo (4:3)</PresentationFormat>
  <Paragraphs>117</Paragraphs>
  <Slides>16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Modello struttura</vt:lpstr>
      </vt:variant>
      <vt:variant>
        <vt:i4>12</vt:i4>
      </vt:variant>
      <vt:variant>
        <vt:lpstr>Titoli diapositive</vt:lpstr>
      </vt:variant>
      <vt:variant>
        <vt:i4>16</vt:i4>
      </vt:variant>
    </vt:vector>
  </HeadingPairs>
  <TitlesOfParts>
    <vt:vector size="34" baseType="lpstr">
      <vt:lpstr>Arial</vt:lpstr>
      <vt:lpstr>Calibri</vt:lpstr>
      <vt:lpstr>Verdana</vt:lpstr>
      <vt:lpstr>ヒラギノ角ゴ Pro W3</vt:lpstr>
      <vt:lpstr>Wingdings</vt:lpstr>
      <vt:lpstr>Times</vt:lpstr>
      <vt:lpstr>Tema di Office</vt:lpstr>
      <vt:lpstr>Personalizza struttura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Diapositiva 1</vt:lpstr>
      <vt:lpstr>Obiettivo 50%. Il progetto per la città di Bologna</vt:lpstr>
      <vt:lpstr>Confronto con altre città maggiori di 300.000 abitanti</vt:lpstr>
      <vt:lpstr>Strategie del progetto di sviluppo dei servizi ambientali</vt:lpstr>
      <vt:lpstr>Modello territoriale nel Comune di Bologna</vt:lpstr>
      <vt:lpstr>Realizzazione mini isole: tipologia contenitori</vt:lpstr>
      <vt:lpstr>Road-map dell’avanzamento dei cantieri</vt:lpstr>
      <vt:lpstr>Road-map dell’avanzamento dei cantieri</vt:lpstr>
      <vt:lpstr>Adeguamento isole interrate esistenti: es. Belvedere</vt:lpstr>
      <vt:lpstr>Benefici ambientali derivanti dal progetto</vt:lpstr>
      <vt:lpstr>Progetto Aree residenziali: il sistema SGR con calotta</vt:lpstr>
      <vt:lpstr>Il Rifiutologo: l’architettura del sistema </vt:lpstr>
      <vt:lpstr>il Rifiutologo: il coinvolgimento dei cittadini per le segnalazioni</vt:lpstr>
      <vt:lpstr>Decoro Urbano: miglioramento impatto visivo e dotazioni  </vt:lpstr>
      <vt:lpstr>Decoro Urbano: progetto pulizia portici  dal vandalismo grafico</vt:lpstr>
      <vt:lpstr>Riorganizzazione dello spazzamento ecologico nel Centro storico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Vincenzi Valeria</dc:creator>
  <cp:lastModifiedBy>maresta</cp:lastModifiedBy>
  <cp:revision>119</cp:revision>
  <cp:lastPrinted>2014-03-12T15:42:56Z</cp:lastPrinted>
  <dcterms:created xsi:type="dcterms:W3CDTF">2014-03-10T10:38:03Z</dcterms:created>
  <dcterms:modified xsi:type="dcterms:W3CDTF">2014-03-14T12:19:37Z</dcterms:modified>
</cp:coreProperties>
</file>